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0" r:id="rId4"/>
    <p:sldMasterId id="214748372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13716000" cx="24384000"/>
  <p:notesSz cx="6858000" cy="9144000"/>
  <p:embeddedFontLst>
    <p:embeddedFont>
      <p:font typeface="Helvetica Neue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60">
          <p15:clr>
            <a:srgbClr val="747775"/>
          </p15:clr>
        </p15:guide>
        <p15:guide id="2" orient="horz" pos="2808">
          <p15:clr>
            <a:srgbClr val="747775"/>
          </p15:clr>
        </p15:guide>
        <p15:guide id="3" orient="horz" pos="201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0"/>
        <p:guide pos="2808" orient="horz"/>
        <p:guide pos="20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HelveticaNeue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Всем привет!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Меня зовут Женя. Я рад вас приветствовать на нашем митапе, посвященном платформизации. Сегодня мы будем много говорить про разные горизонтальные решения и платформы и мой доклад тут не исключение.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 прежде чем начать, пара слов о себе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49" name="Google Shape;7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10f4100902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для того, чтобы разобраться в этом вопросе, я предлагаю вам отправиться со мной в небольшое путешествие.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Давайте представим, что мы перенеслись назад в прошлое и Авито еще не существует.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мы с вами команда стартаперов, которая хочет делать свой сайт объявлений.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путь будет где-то пересекаться с путем Авито, но вообще я его очень сильно сократил и упростил для того, чтобы мы могли сконцентрироваться на ответе на вопрос «зачем нам делать какие-то платформы»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48" name="Google Shape;848;g310f4100902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10f4100902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начала разберемся, что у нас есть на старте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на старте у нас есть: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небольшая команда разработки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Бэкенд в виде монолита на любимом языке, который поможет быстро запуститься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База данных, где мы будем хранить информацию об объявлениях и вообще все, что нам пригодится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Фронтенд и даже мобильное приложение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55" name="Google Shape;855;g310f4100902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0f4100902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Запускаться мы хотим в вертикали товары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Мы на самом деле еще не знаем, что такое вертикали, но понимаем, что товары это очень большой и востребованный рынок.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примера здесь я перечислил категории, которые туда могут входить. Этот список далеко не полный и со временем может расширяться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2" name="Google Shape;872;g310f4100902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10f4100902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Структура объявлений выглядит примерно так: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 какой-то базовый набор атрибутов, который актуален для всех категорий - это название, описание, цена, адрес и фотографии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у каждой категории еще есть свой собственный, уникальный набор таких атрибутов. Например в категории обувь это могут быть бренд, модель и размер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91" name="Google Shape;891;g310f4100902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0f4100902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Если спуститься на уровень кода, то у нас есть базовый класс категории, который хранит в себе общую бизнес логику и атрибуты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отдельные классы под каждую из категорий, которые хранят в себе уже кастомную бизнес логику и атрибуты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Хотим добавить новый атрибут в категорию - находим нужный класс и кодим в нем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Хотим добавить новую категорию - пишем новый класс.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Пока все вот так вот просто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5" name="Google Shape;905;g310f4100902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10f4100902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Еще я напомню, что мы стартап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Поэтому сразу строить какие-то космические корабли мы не хотим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Структура всех наших категорий пока зашита прямо в коде, причём защита она и на бэкенде и на фронте с мобилками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Речь идет именно про явное дублирование кода, но нас с вами это пока особо не беспокоит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13" name="Google Shape;913;g310f4100902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0f4100902_0_1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представим, что мы запустились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Проходит время и сервис начинает пользоваться большой популярностью, в бизнес хочет развивать его и дальше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Если конкретнее, то он хочет развивать существующие категории, добавляя в них новую бизнес-логику и атрибуты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Запускать новые категории, а может даже и вертикали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Мы запустились в товарах, но почему бы не посмотреть в сторону автомобилей или недвижимости.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 временем наша маленькая команда разработки перестает справляться с потоком запросов и мц понимаем, что нужно нанимать много новых людей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1" name="Google Shape;931;g310f4100902_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0f4100902_0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вопрос найма всегда интересный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Сейчас у нас есть одна команда, которая делает все и сразу.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Конечно мы можем ничего с ней не делать и просто нанимать людей туда, но те, кто когда нибудь проводил митинги или планировался на несколько десятков, а может быть даже сотен человек понимают, насколько это не эффективно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Вот и мы понимаем, что команду нужно делить. Вопрос как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9" name="Google Shape;939;g310f4100902_0_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10f4100902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 первую очередь тут нужно идти от бизнеса. Мы видим, что есть явный запрос на развитие категорий и вертикалей, так давайте выделим вертикальные функциии и нарежем туда нужное количество фича команд. Особо закапываться я не буду, лишь скажу, что деление может быть как по вертикалям, так и по категориям. Главное, что внутри будет много разных команд, каждая из которых будет работать над своим кусочком продукта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48" name="Google Shape;948;g310f4100902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0f4100902_0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еще за время работы у нас накопились горизонтальная экспертиза. Речь тут про общую логику, которая актуальна для всех вертикалей. Напомню, что это поиск, подача, модерация и много чего еще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 них мы тоже выделим отдельные команды, которые со временем обрастут горизонтальной экспертизой и будут развивать эти направления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62" name="Google Shape;962;g310f4100902_0_4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Авито я уже более 5 лет и сейчас руковожу юнитом FullBase в кластере SellerExperience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Наш кластер отвечает за опыт продавца на Авито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60" name="Google Shape;7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10f4100902_0_5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все. Вот здесь кажется доклад можно заканчивать. Мы запустили стартап, столкнулись с проблемой масштабирования, выделили вертикальные и горизонтальные функции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Всем спасибо всем пока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1" name="Google Shape;981;g310f4100902_0_5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10f4100902_0_5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 вообще нет. Одну проблему мы конечно решили, но есть и другие. Причем их сильно больше, чем я расскажу, но основные я все же вытащил.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7" name="Google Shape;987;g310f4100902_0_5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0f4100902_0_4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первая така проблема это наш монолит. У нас есть классная орг структура с вертикальными и горизонтальными функциями, но он то никуда не делся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Причем я не хочу сейчас начинать обсуждение «какая архитектура лучше»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Я просто скажу, что в нашей новой организационной структуре он начал доставлять проблемы.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 нас есть много команд разработки, которые работают с одной кодовой базой, постоянно ловят конфликты, да еще и релизы стали проходить по расписанию. Не успел - извини, жди следующего. Тут вы можете дополнить меня вашей причиной, почему вы не любите монолит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я просто скажу, что он начал мешать бизнесу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4" name="Google Shape;994;g310f4100902_0_4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10f4100902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напомню как у нас устроена структура категорий. Сейчас она зашита прямо в коде на бэкенде, фронте и мобилках. Дублирование кода никак не уменьшает наш ТТМ, да еще страдает качество и стабильность продукта. Например часто могут возникать ситуации, когда мы забыли где-то что-то поправить или наши релизы просто выехали не синхронно. А пользователи начали получать ошибки пои попытках разместить объявления в новой категории из-за того, что про нее уже знает мобилка, но еще не знает бэкенд.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19" name="Google Shape;1019;g310f4100902_0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0f4100902_0_5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все это приводит нас к тому, что мы с вами принимаем волевое решение - хотим идти в микросервисную архитектуру. Такое решение кажется выигрышным и хорошо матчится с нашей организационной структурой. Раньше у нас было множество команд разработки, которые работали над одной кодовой базой.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теперь будет множество команд разработки, каждая из которых будет работать над своим собственным кусочком нашего сервиса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38" name="Google Shape;1038;g310f4100902_0_5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0f4100902_0_5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еще на ваших глазах зарождается новая горизонтальная функция. Мы больше не хотим дублировать код категорий везде где только можно а хотим сделать единый источник знаний о всех категориях и их настройках. Назовём его сервисом спецификаций. Знания всех категорий будут лежать в нем и все, кому они понадобятся, будут за ними в него ходить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61" name="Google Shape;1061;g310f4100902_0_5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10f4100902_0_5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 кодить все категории мы тоже больше не хотим. В идеале, хотим, чтобы все категории и настройки в виде какого-то конфига лежали в базе а мы всем этим делом могли управлять при помощи удобного API или UI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85" name="Google Shape;1085;g310f4100902_0_5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10f4100902_0_5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по итогу всех принятых решений когда-нибудь мы придем примерно к такой картинке. Конечно может пройти не один год, но мы все же распилим монолит и получим множество разных сервисов, каждый со своей зоной ответственности и развивается он какой-то командой или командами. И все это дело будет как-то взаимодействовать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4" name="Google Shape;1094;g310f4100902_0_5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10f4100902_0_5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смотрите. Вот тут то кажется точно можно закончить доклад - у нас есть эффективная организационная структура с вертикальными и горизонтальными функциями. Все технические блокеры мы сняли и кажется, что все - бизнес может спокойно развиваться.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 давайте сначала посмотрим на то, что он хочет сейчас.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Пока мы пилили монолит, у бизнеса появился запрос на уникальный пользовательский опыт в каждой вертикали или категории. Речь про кастомизацию какой-то общей горизонтальной логики в зависимости от них.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Например, для разных категорий мы можем показывать разный набор экранов на подаче или у нас могут быть какие-то разные интеграции и логика валидации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45" name="Google Shape;1145;g310f4100902_0_5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10f4100902_0_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 теории наша организационная структура должна с этим запросом неплохо справляться.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Когда у вертикали появляется запрос на кастомизацию горизонтальных решений, у них по-сути есть 2 опции: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поставить задачу горизонтальной команде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Или самим покодить в горизонтальных сервисах. Для каких-то небольших фич это вполне рабочий вариант, но в случае каких-то сложных решений они все же выберут вариант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53" name="Google Shape;1153;g310f4100902_0_6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мой юнит отвечает за опыт продавца при размещении объявлений через: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мобильные приложения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Десктоп и мобильную версию сайта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Автозагрузку и другие инструменты автоматизации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Вот это вот все мы называем платформами подачи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70" name="Google Shape;77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10f4100902_0_1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это со временем может привести нас к ситуации, когда горизонтальные команды туп перестанут справляться со всем потоком входящих задач, возникнет необходимость жесткой приоритизации всех вертикальных инициатив и наш ТТМ улетит в космос.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Фичи, которые можно было бы запустить за пару спринтов будут растягиваться на целые кварталы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0" name="Google Shape;1180;g310f4100902_0_1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10f4100902_0_5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тут возникает проблема выбора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 одной стороны - мы можем дать возможность вертикалям самостоятельно делать все, что им нужно в горизонтальных сервисах. Этим мы разгрузим горизонтальные команды и даже снизим ТТМ, но рискуем, что из-за нехватки горизонтальной экспертизы у вертикалей у нас появится еще плюс н велосипедов а может быть даже просядет качество и стабильность этих самых сервисов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 другой стороны - мы можем закрутить гайки и сказать, что горизонтали должны все далать самостоятельно. Конечно ТТМ будет низким, да и команды будут перегружены. Но зато мы сможем копить экспертизу и системно развивать горизонтальные решения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05" name="Google Shape;1205;g310f4100902_0_5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310f4100902_0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здесь я хочу вынырнуть и закончить наше путешествие.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 проблемой, которую я описал, столкнулись и мы. И решать ее нам позволяют платформы и программа платформизации.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Смотрите - я рассказал про вертикальные направления, рассказал про горизонтальные.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тут еще возникают какие-то платформы.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Давайте вместе разбираться, что это такое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17" name="Google Shape;1217;g310f4100902_0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10f4100902_0_1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для этого сначала нужно сформулировать нашу проблему в виде задачи - мы хотим сохранить горизонтальную экспертизу и разделение зон ответственности, но при этом - хотим дать вертикалям автономность при работе с горизонтальными решениями и снизить их ТТМ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24" name="Google Shape;1224;g310f4100902_0_1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10f4100902_0_10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 качестве решения здесь выступают платформы. Платформы это инструменты, которые позволяют вертикальным командам  решать свои задачи в горизонтальных решениях и не требующие глубокой экспертизы в этих самых решениях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31" name="Google Shape;1231;g310f4100902_0_10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10f4100902_0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 качестве примера давайте возьмем одну из таких платформ - Автозагрузку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Это продукт, при помощи которого продавцы могут массово управлять своими объявлениями на Авито.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Грубо говоря, у клиента есть файл с каталогом товаров, который он загружает через автозагрузку и любое изменение в этом файле должно применяться на площадке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Если в файле появилось новое объявление, Автозагрузка должна его опубликовать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Если какое-то объявление изменилось, Автозагрузка должна его отредактировать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А если какое-то объявление пропало из файла - Автозагрузка должна снять его с публикации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Это функциональность продукта с точки зрения продавца.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На как я сказал ранее - Автозагрузка это не только продукт, но еще и платформа, при помощи которой вертикальные команды решают свои задачи.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Далее, когда я буду употреблять слово “пользователь”, я буду иметь виду именно их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310f4100902_0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12c47e4ded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Любую платформу стоит рассматривать с точки зрения задач, которые пользователи решают с ее помощью.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Задачами вертикальных команд при работе с Автозагрузкой являются: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Добавление новых атрибутов в категории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Добавление новых категорий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И управление пользовательской документацией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Список далеко не полный, но для примера нам хватит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 терминах программы платформизации мы говорим, что платформа Автозагрузки предоставляет своим потребителям возможности для решения этих задач. Далее я буду называть эти возможности термином Capability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312c47e4ded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12c47e4ded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Обычно для решения какой-то задачи требуется выполнить ряд определенных действий. В голову приходит аналогия с конвеером по выпуску каких-то деталей. Обычно конвейер состоит из этапов, на каждом из которых происходит какое-то осмысленное и атомарное действие прежде, чем деталь отправится дальше.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Примерно то же самое и с Capabilities - для того, чтобы решить какую-то задачу, нужно выполнить ряд определенных шагов.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примера посмотрим на Capability «Доьавить новую категорию»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того, чтобы это сделать нужно: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Написать парсер для этой категории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Добавить в нее атрибуты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Настроить их автозаполнение там, где это применимо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наконец - сгенерировать пользовательскую документацию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82" name="Google Shape;1282;g312c47e4ded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2c47e4ded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все эти шаги могут выполняться абсолютно по-разному. Где-то нужно поставить задачу команде платформы, чтобы она покодила в своих сервисах, где-то можно покодить самостоятельно а где-то вообще - есть удобный UI для настройки всего чего нужно и кодить ничего не надо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5" name="Google Shape;1305;g312c47e4ded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12c47e4ded_0_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тут стоит вспомнить изначальную постановку задачи - мы хотим развивать горизонтальные решения, но при этом повышать автономность вертикалей и снижать их ТТМ. А это значит, что для начала нужно научиться оценивать, насколько состояние каждого шага приближает нас к решению этой задачи.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идеале должен быть какой-то светофор, который бы показывал нам - вот тут все плохо и требует внимания а вот тут наоборот - все хорошо.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Такой светофор мы назвали уровнями зрелости и измеряем их для каждого шага capability.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Давайте по ним пробежимся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28" name="Google Shape;1328;g312c47e4ded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0f4100902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как вы могли догадаться - кроме опыта продавца, мы еще отвечаем и за опыт других команд разработки при взаимодействии с нашими платформами. Мы предоставляем им инструменты, при помощи которых они могут быстро и эффективно менять логику размещения под свои нужды.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6" name="Google Shape;786;g310f4100902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10f4100902_0_6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уровне 0 у пользователей фактически нет возможности для самостоятельной работы.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того, чтобы что-то сделать, нужно поставить задачу платформенной команде, чтобы она самостоятельно писала код в своих сервисах.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ТТМ тут очень высокий а автономность пользователей низкая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51" name="Google Shape;1351;g310f4100902_0_6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10f4100902_0_8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уровне 1 пользователи могут уже самостоятельно покодить в сервисах платформы, но все еще нужно привлечение платформенной команды. Как минимум для того, чтобы посмотреть PR и выкатить сервис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Автономность тут повыше, но ТТМ все еще низкий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58" name="Google Shape;1358;g310f4100902_0_8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10f4100902_0_8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уровне 2 все уже повеселее - у пользователей есть инструменты, которые позволяют им решать большинство задач вообще без необходимости писать код. Обычно это разные API или UI. Но для каких-то не типовых задач все еще нужно писать код.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Здесь мы уже говорим о высокой автономности и неплохом снижении ТТМ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66" name="Google Shape;1366;g310f4100902_0_8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310f4100902_0_9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на уровне 3 мы говорим о том, что существуют инструменты-конструкторы, которые позволяют менять опыт пользователя вообще без написания кода. А для каких-то сложных задач существуют точки интеграции и вертикальные команды могут самостоятельно писать код, причем делать это в своих сервисах или библиотеках, которые потом подключаются к платформе как модули или плагины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75" name="Google Shape;1375;g310f4100902_0_9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d5749fd950_0_9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давайте попробуем примерить эти уровни на Автозагрузку.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того, чтобы добавить новую категорию нужно написать ее парсер. Это сложная задача, которую делает команды платформы и кодить нужно тоже в их сервисах. Это уровень ноль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85" name="Google Shape;1385;g2d5749fd950_0_9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d5749fd950_0_9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вот для добавления атрибутов в категорию существует удобный UI, через который настраивается все что нужно и вообще не требуется участия команды платформы. Это уровень 3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01" name="Google Shape;1401;g2d5749fd950_0_9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d5749fd950_0_9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настройки автозаполнения нужно залезть в код одного из сервисов платформы и поправить конфиг с правилами этого заполнения. Вертикали могут делать это самостоятельно, вмержить PR и раскатить сервис помогает команда платформы, поэтому тут уровень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18" name="Google Shape;1418;g2d5749fd950_0_9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d5749fd950_0_9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наконец - для работы над пользовательской документацией есть удобный UI, в котором все можно сделать и вроде бы тут уровень 3, но есть нюанс - для того, чтобы собрать и раскатить документацию пока нужно участие команды поатформы, поэтому это уровень 2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36" name="Google Shape;1436;g2d5749fd950_0_9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d5749fd950_0_9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 итогу уровень зрелости всех шагов определяет общую зрелость CApability. Для этого у нас есть определенные формулы и методики рассчета, но в этом докладе я их опустил для упрощения. Если вдруг кому-то хочется нырнуть глубже - в конце презентации будут мои контакты или можете просто поймать меня после доклада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55" name="Google Shape;1455;g2d5749fd950_0_9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312c47e4ded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 аналогии с шагами, зрелость всех Capability определяет общую зрелость платформы. Получается такой светофор, по которому можно быстро определить состояние любой платформы и принимать решения о ее дальнейшем развитии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Важно сказать, что все о чем я сейчас говорил мы называем функциональной зрелостью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71" name="Google Shape;1471;g312c47e4ded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вот этой части и посвящен мой сегодняшний доклад. Вместе мы подумаем когда настает время делать горизонтальные решения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 такое платформы и зачем они нужны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 понять, что нужно их пользователям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наконец - как понять, что они приносят пользу бизнесу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94" name="Google Shape;7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310f4100902_0_9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Потому, что кроме нее мы измеряем еще и техническую.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Нам интересно много разных метрик, например: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Покрытие тестами,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Качество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Стабильность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так далее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Важно сказать, что здесь мы тоже получаем какую-то оценку в виде светофора, которая описывает техническое состояние платформы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86" name="Google Shape;1486;g310f4100902_0_9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10f4100902_0_10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 и зрелость всей платформы определяется из ее функциональной и технической зрелости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Здесь получается такой аналог матрешки, который при необходимости позволяет очень глубоко закопаться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494" name="Google Shape;1494;g310f4100902_0_10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d5749fd950_0_17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И вот здесь я бы хотел подвести небольшой промежуточный итог и проговорить, чем платформы отличаются от просто горизонтальных решений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 случае последних мы имеем какую-то общую функциональность и экспертизу, сосредоточенные в одном месте. Горизонтальные решения обычно направлены на решения конкретных задач.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 сравнении с ними платформы это продукт, который направлен на решение задач своих потребителей и существует он для того, чтобы повышать их автономность и уменьшать ТТМ без необходимости иметь глубокую экспертизу в самой платформе.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g2d5749fd950_0_17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10f4100902_0_6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И раз уж мы полноценно заговорили о продукте, то пора поговорить и о том, что нужно нашим пользователям.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Это важное знание. Я думаю, что в зале найдется хотя бы несколько человек, кто сталкивался с похожей картинкой в жизни.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Вот что бывает, когда мы пренебрегаем потребностями наших пользователей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310f4100902_0_6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10f4100902_0_12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Так как платформа это продукт и мы не делаем ничего просто потому, что нам хочется, мы определяем, какой функциональностью она должна обладать используя продуктовый подход: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Определяем проблему, которую хотим решать</a:t>
            </a:r>
            <a:endParaRPr/>
          </a:p>
        </p:txBody>
      </p:sp>
      <p:sp>
        <p:nvSpPr>
          <p:cNvPr id="1525" name="Google Shape;1525;g310f4100902_0_12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10f4100902_0_1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Определяем, кому она мешает и у кого болит</a:t>
            </a:r>
            <a:endParaRPr/>
          </a:p>
        </p:txBody>
      </p:sp>
      <p:sp>
        <p:nvSpPr>
          <p:cNvPr id="1534" name="Google Shape;1534;g310f4100902_0_1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310f4100902_0_13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Определяем, на какие метрики она влияет. Это на самом деле важный шаг. У нас может быть классная идея, но вот здесь мы можем понять, что реализовать ее прикольно, но на бизнес это никак не повлияет и мы в пустую потратим деньги</a:t>
            </a:r>
            <a:endParaRPr/>
          </a:p>
        </p:txBody>
      </p:sp>
      <p:sp>
        <p:nvSpPr>
          <p:cNvPr id="1546" name="Google Shape;1546;g310f4100902_0_13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310f4100902_0_1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Ну и после того, как мы разобрались с метриками, определяем, как мы можем на них повлиять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Проговариваю это потому, что бывает, что при разработке каких-то горизонтальных решений команды слишком закапываются и теряют связть с бизнесом - этого делать не стоит</a:t>
            </a:r>
            <a:endParaRPr/>
          </a:p>
        </p:txBody>
      </p:sp>
      <p:sp>
        <p:nvSpPr>
          <p:cNvPr id="1561" name="Google Shape;1561;g310f4100902_0_1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2d5749fd950_0_2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Когда мы запускали Автозагрузку как новую платформу, мы родили небольшой алгоритм по определению Capabilities, который в последствии обкатали и на других платформах.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Он достаточно простой и состоит из нескольких действий: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Для начала нужно определить, кто является пользователями платформы - это могут быть как команды, которые уже с нами как-то взаимодейстуют так и абсолютно новые взаимодействия, которые появятся, когда мы запустим платформу</a:t>
            </a:r>
            <a:endParaRPr/>
          </a:p>
        </p:txBody>
      </p:sp>
      <p:sp>
        <p:nvSpPr>
          <p:cNvPr id="1579" name="Google Shape;1579;g2d5749fd950_0_2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10f4100902_0_9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После этого нужно провести с каждой такой командой интервью. Просто пойти пообщаться и узнать</a:t>
            </a:r>
            <a:endParaRPr/>
          </a:p>
        </p:txBody>
      </p:sp>
      <p:sp>
        <p:nvSpPr>
          <p:cNvPr id="1586" name="Google Shape;1586;g310f4100902_0_9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10f4100902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Но сначала еще буквальна пара слов об Авито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Сейчас у нас есть 6 вертикалей, каждую из которых можно смело назвать отдельным бизнесом со своим продуктом, логикой и уникальным о по льзовательским опытом.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Над их развитием трудится множество фича команд. Каждая - над своим собственным кусочком продукта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2" name="Google Shape;802;g310f4100902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d5749fd950_0_2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Какие задачи команда решала или планирует решать при помощи платформы</a:t>
            </a:r>
            <a:endParaRPr/>
          </a:p>
        </p:txBody>
      </p:sp>
      <p:sp>
        <p:nvSpPr>
          <p:cNvPr id="1593" name="Google Shape;1593;g2d5749fd950_0_2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2d5749fd950_0_2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Как часто эти задачи возникают</a:t>
            </a:r>
            <a:endParaRPr/>
          </a:p>
        </p:txBody>
      </p:sp>
      <p:sp>
        <p:nvSpPr>
          <p:cNvPr id="1600" name="Google Shape;1600;g2d5749fd950_0_2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2d5749fd950_0_2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 из каких шагов они состоят</a:t>
            </a:r>
            <a:endParaRPr/>
          </a:p>
        </p:txBody>
      </p:sp>
      <p:sp>
        <p:nvSpPr>
          <p:cNvPr id="1607" name="Google Shape;1607;g2d5749fd950_0_2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d5749fd950_0_2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Потом проанализировать всю собранную информацию, сгруппировать задачи по типам, отранжировать по частотности и вуаля - мы знаем наши Capabilities, погнали пилить.</a:t>
            </a:r>
            <a:endParaRPr/>
          </a:p>
        </p:txBody>
      </p:sp>
      <p:sp>
        <p:nvSpPr>
          <p:cNvPr id="1614" name="Google Shape;1614;g2d5749fd950_0_2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310f4100902_0_6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Но перед тем как бежать пилить, буквально минутка духоты на тему “А нужно ли реально делать все, что мы собрали”</a:t>
            </a:r>
            <a:endParaRPr/>
          </a:p>
        </p:txBody>
      </p:sp>
      <p:sp>
        <p:nvSpPr>
          <p:cNvPr id="1621" name="Google Shape;1621;g310f4100902_0_6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d5749fd950_0_2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Почему я это говорю - да банально потому, что трудозатраты на реализацию каких-то Capabilities могут быть больше чем та польза, которую мы от них получим. И речь здесь не только про новые Capabilities, но и про повышения уровня зрелости уже существующих - вспомним продуктовый подход.</a:t>
            </a:r>
            <a:endParaRPr/>
          </a:p>
        </p:txBody>
      </p:sp>
      <p:sp>
        <p:nvSpPr>
          <p:cNvPr id="1628" name="Google Shape;1628;g2d5749fd950_0_2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2d5749fd950_0_2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Ну и логичным выводом здесь является, что нужно оценивать реальную пользу для бизнеса от появления новых Capabilities или повышения их уровня функциональной зрелости. Здесь я использовал термин ROI как окупаемость инвестиций. Обычно его оценивают в деньгах, но я предлагаю оценивать как отношение пользы от появления Capability или повышения его уровня к трудозатратам на то, чтобы это сделать.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 если мы понимаем, что реализация какой-то Capability не принесет никакой пользы бизнесу - ее не нужно делать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2d5749fd950_0_2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10f4100902_0_9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Ну и мы плавно переходим к последнему вопросу - а как измерять пользу от наших платформ и понять, что мы приносим пользу бизнеса</a:t>
            </a:r>
            <a:endParaRPr/>
          </a:p>
        </p:txBody>
      </p:sp>
      <p:sp>
        <p:nvSpPr>
          <p:cNvPr id="1642" name="Google Shape;1642;g310f4100902_0_9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10f4100902_0_6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Тут на самом деле какой-то универсальной формулы я вам не дам - ее тупо не существует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Но дам опорные точки, от которых можно строить оценку пользы для своих платформ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Вспоминая продуктовый подход, обычно мы делаем платформы для: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Выступать в роли енейблера каких-то новых продуктовых инициатв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Сокращать трудозатраты на выполнение каких-то действий. Например, для создания новой категории раньше требовалось 2 инженера и 2 спринта а сейчас один инженер и пару дней. А может вообще теперь нужен не инженер а контент-менеджер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Ну и логично, что кроме трудозатрат платформы помогают сокрашать ТТМ запуска новых фич и продуктов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310f4100902_0_6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14031e8bf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Я сказал, что от платформы к платформе метрики уникальны, но справедливости ради стоит сказать, что какие-то общие метрики все же есть и мы их собираем: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Это частотность использования Capabilities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Удовлетворенность пользователей платформной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Их ТТМ и уровень автономности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Все это помогает принимать решения о том, куда дальше развивать наши платформы и нужно ли вообще это делать или пора переводить на поддержку</a:t>
            </a:r>
            <a:endParaRPr/>
          </a:p>
        </p:txBody>
      </p:sp>
      <p:sp>
        <p:nvSpPr>
          <p:cNvPr id="1656" name="Google Shape;1656;g314031e8bf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0f4100902_0_14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еще у нас есть горизонтальные направления. Речь про какую-то общую логику, которая актуальна для всех вертикалей. Для примера это подача, поиск, модерация и много чего еще.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 раз представителями одного из таких горизонтальных направлений являются мой кластер и юнит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g310f4100902_0_14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10f4100902_0_10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Вот такой вот доклад у меня сегодня получился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Спасибо, что дослушали до конца и давайте посмотрим, что за него удалось обсудить</a:t>
            </a:r>
            <a:endParaRPr/>
          </a:p>
        </p:txBody>
      </p:sp>
      <p:sp>
        <p:nvSpPr>
          <p:cNvPr id="1663" name="Google Shape;1663;g310f4100902_0_10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10f4100902_0_1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310f4100902_0_1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12c47e4ded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312c47e4ded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10f4100902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Мы используем микро сервисную архитектуру и под капотом Авито сейчас уже около 3 тысяч сервисов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Их развивают несколько сотен команд разработки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еще у нас есть несколько десятков платформ, которым и посвящен сегодняшний митап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29" name="Google Shape;829;g310f4100902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Рассказываю я все это для того, чтобы вы могли представить весь масштаб Авито сейчас, но так было не всегда.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Первое о чем хочется поговорит это что такое платформы и зачем они нужны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42" name="Google Shape;84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6215243" y="881663"/>
            <a:ext cx="1205459" cy="46136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</a:t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9117239" y="881663"/>
            <a:ext cx="1205459" cy="46136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/>
          </a:p>
        </p:txBody>
      </p:sp>
      <p:sp>
        <p:nvSpPr>
          <p:cNvPr id="16" name="Google Shape;16;p2"/>
          <p:cNvSpPr/>
          <p:nvPr>
            <p:ph idx="2" type="pic"/>
          </p:nvPr>
        </p:nvSpPr>
        <p:spPr>
          <a:xfrm>
            <a:off x="598487" y="669778"/>
            <a:ext cx="3588462" cy="555244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546179" y="12471410"/>
            <a:ext cx="6436802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6209645" y="12471410"/>
            <a:ext cx="8535900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4" type="body"/>
          </p:nvPr>
        </p:nvSpPr>
        <p:spPr>
          <a:xfrm>
            <a:off x="475568" y="2475528"/>
            <a:ext cx="12505502" cy="581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880"/>
              <a:buFont typeface="Helvetica Neue"/>
              <a:buNone/>
              <a:defRPr b="1" sz="1488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5" type="pic"/>
          </p:nvPr>
        </p:nvSpPr>
        <p:spPr>
          <a:xfrm>
            <a:off x="22836827" y="621835"/>
            <a:ext cx="928638" cy="669202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1785600" y="119761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" showMasterSp="0">
  <p:cSld name="код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>
            <p:ph idx="2" type="pic"/>
          </p:nvPr>
        </p:nvSpPr>
        <p:spPr>
          <a:xfrm>
            <a:off x="12336461" y="1632577"/>
            <a:ext cx="11412538" cy="11346823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1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06" name="Google Shape;10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23459667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629703" y="3227725"/>
            <a:ext cx="10611002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3" type="body"/>
          </p:nvPr>
        </p:nvSpPr>
        <p:spPr>
          <a:xfrm>
            <a:off x="625184" y="1659225"/>
            <a:ext cx="6754502" cy="82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4" type="body"/>
          </p:nvPr>
        </p:nvSpPr>
        <p:spPr>
          <a:xfrm>
            <a:off x="615932" y="4952107"/>
            <a:ext cx="7708202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 в2" showMasterSp="0">
  <p:cSld name="код в2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/>
          <p:nvPr>
            <p:ph idx="2" type="pic"/>
          </p:nvPr>
        </p:nvSpPr>
        <p:spPr>
          <a:xfrm>
            <a:off x="12336461" y="1632577"/>
            <a:ext cx="11412538" cy="11346823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2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14" name="Google Shape;11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 txBox="1"/>
          <p:nvPr>
            <p:ph idx="12" type="sldNum"/>
          </p:nvPr>
        </p:nvSpPr>
        <p:spPr>
          <a:xfrm>
            <a:off x="23459667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2"/>
          <p:cNvSpPr txBox="1"/>
          <p:nvPr>
            <p:ph idx="1" type="body"/>
          </p:nvPr>
        </p:nvSpPr>
        <p:spPr>
          <a:xfrm>
            <a:off x="611284" y="1632574"/>
            <a:ext cx="10097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3" type="body"/>
          </p:nvPr>
        </p:nvSpPr>
        <p:spPr>
          <a:xfrm>
            <a:off x="661649" y="4952100"/>
            <a:ext cx="10776951" cy="5402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4" type="body"/>
          </p:nvPr>
        </p:nvSpPr>
        <p:spPr>
          <a:xfrm>
            <a:off x="610234" y="3749075"/>
            <a:ext cx="8261702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 на весь слайд" showMasterSp="0">
  <p:cSld name="код на весь слайд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>
            <p:ph idx="2" type="pic"/>
          </p:nvPr>
        </p:nvSpPr>
        <p:spPr>
          <a:xfrm>
            <a:off x="62109" y="-4469261"/>
            <a:ext cx="23686890" cy="23550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3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22" name="Google Shape;1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23459667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3"/>
          <p:cNvSpPr txBox="1"/>
          <p:nvPr>
            <p:ph idx="1" type="body"/>
          </p:nvPr>
        </p:nvSpPr>
        <p:spPr>
          <a:xfrm>
            <a:off x="573167" y="1670674"/>
            <a:ext cx="17703902" cy="82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3" type="body"/>
          </p:nvPr>
        </p:nvSpPr>
        <p:spPr>
          <a:xfrm>
            <a:off x="630599" y="3351321"/>
            <a:ext cx="14545251" cy="138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4" type="body"/>
          </p:nvPr>
        </p:nvSpPr>
        <p:spPr>
          <a:xfrm>
            <a:off x="579184" y="2704820"/>
            <a:ext cx="8261702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 копия">
  <p:cSld name="пустой слайд копия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4"/>
          <p:cNvSpPr txBox="1"/>
          <p:nvPr>
            <p:ph idx="1" type="body"/>
          </p:nvPr>
        </p:nvSpPr>
        <p:spPr>
          <a:xfrm>
            <a:off x="623967" y="1670674"/>
            <a:ext cx="17703902" cy="82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23"/>
              <a:buFont typeface="Helvetica Neue"/>
              <a:buNone/>
              <a:defRPr b="1" sz="4823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2" type="body"/>
          </p:nvPr>
        </p:nvSpPr>
        <p:spPr>
          <a:xfrm>
            <a:off x="681399" y="3351321"/>
            <a:ext cx="14545251" cy="138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14"/>
          <p:cNvSpPr txBox="1"/>
          <p:nvPr>
            <p:ph idx="3" type="body"/>
          </p:nvPr>
        </p:nvSpPr>
        <p:spPr>
          <a:xfrm>
            <a:off x="629984" y="2704820"/>
            <a:ext cx="8261702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2" name="Google Shape;132;p14"/>
          <p:cNvSpPr/>
          <p:nvPr>
            <p:ph idx="4" type="pic"/>
          </p:nvPr>
        </p:nvSpPr>
        <p:spPr>
          <a:xfrm>
            <a:off x="62109" y="-4469261"/>
            <a:ext cx="23686890" cy="2355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" showMasterSp="0">
  <p:cSld name="пункты 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35" name="Google Shape;13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614450" y="6360316"/>
            <a:ext cx="5358002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2" type="body"/>
          </p:nvPr>
        </p:nvSpPr>
        <p:spPr>
          <a:xfrm>
            <a:off x="6202507" y="6360316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3" type="body"/>
          </p:nvPr>
        </p:nvSpPr>
        <p:spPr>
          <a:xfrm>
            <a:off x="614451" y="10956735"/>
            <a:ext cx="578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4" type="body"/>
          </p:nvPr>
        </p:nvSpPr>
        <p:spPr>
          <a:xfrm>
            <a:off x="6202507" y="10956735"/>
            <a:ext cx="5358001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p15"/>
          <p:cNvSpPr/>
          <p:nvPr>
            <p:ph idx="5" type="pic"/>
          </p:nvPr>
        </p:nvSpPr>
        <p:spPr>
          <a:xfrm>
            <a:off x="597525" y="3507685"/>
            <a:ext cx="3137547" cy="3137496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5"/>
          <p:cNvSpPr/>
          <p:nvPr>
            <p:ph idx="6" type="pic"/>
          </p:nvPr>
        </p:nvSpPr>
        <p:spPr>
          <a:xfrm>
            <a:off x="6178562" y="3507685"/>
            <a:ext cx="3137547" cy="3137496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5"/>
          <p:cNvSpPr/>
          <p:nvPr>
            <p:ph idx="7" type="pic"/>
          </p:nvPr>
        </p:nvSpPr>
        <p:spPr>
          <a:xfrm>
            <a:off x="597526" y="7990723"/>
            <a:ext cx="3137548" cy="3137513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5"/>
          <p:cNvSpPr/>
          <p:nvPr>
            <p:ph idx="8" type="pic"/>
          </p:nvPr>
        </p:nvSpPr>
        <p:spPr>
          <a:xfrm>
            <a:off x="6178553" y="7990712"/>
            <a:ext cx="3137547" cy="3137513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5"/>
          <p:cNvSpPr txBox="1"/>
          <p:nvPr>
            <p:ph idx="9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2" showMasterSp="0">
  <p:cSld name="пункты 2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48" name="Google Shape;14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23133701" y="698367"/>
            <a:ext cx="617406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614450" y="6360316"/>
            <a:ext cx="5358002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1" name="Google Shape;151;p16"/>
          <p:cNvSpPr txBox="1"/>
          <p:nvPr>
            <p:ph idx="2" type="body"/>
          </p:nvPr>
        </p:nvSpPr>
        <p:spPr>
          <a:xfrm>
            <a:off x="6202507" y="6360316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3" type="body"/>
          </p:nvPr>
        </p:nvSpPr>
        <p:spPr>
          <a:xfrm>
            <a:off x="12419338" y="6351897"/>
            <a:ext cx="5786100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4" type="body"/>
          </p:nvPr>
        </p:nvSpPr>
        <p:spPr>
          <a:xfrm>
            <a:off x="18454681" y="6351909"/>
            <a:ext cx="5358001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4" name="Google Shape;154;p16"/>
          <p:cNvSpPr/>
          <p:nvPr>
            <p:ph idx="5" type="pic"/>
          </p:nvPr>
        </p:nvSpPr>
        <p:spPr>
          <a:xfrm>
            <a:off x="597525" y="3507685"/>
            <a:ext cx="3137547" cy="3137496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6" type="pic"/>
          </p:nvPr>
        </p:nvSpPr>
        <p:spPr>
          <a:xfrm>
            <a:off x="6178562" y="3507685"/>
            <a:ext cx="3137547" cy="3137496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7" type="pic"/>
          </p:nvPr>
        </p:nvSpPr>
        <p:spPr>
          <a:xfrm>
            <a:off x="12402412" y="3385884"/>
            <a:ext cx="3137547" cy="3137513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8" type="pic"/>
          </p:nvPr>
        </p:nvSpPr>
        <p:spPr>
          <a:xfrm>
            <a:off x="18430729" y="3385886"/>
            <a:ext cx="3137547" cy="3137513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6"/>
          <p:cNvSpPr txBox="1"/>
          <p:nvPr>
            <p:ph idx="9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3" showMasterSp="0">
  <p:cSld name="пункты 3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61" name="Google Shape;1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23133701" y="698367"/>
            <a:ext cx="639004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17"/>
          <p:cNvSpPr/>
          <p:nvPr>
            <p:ph idx="2" type="pic"/>
          </p:nvPr>
        </p:nvSpPr>
        <p:spPr>
          <a:xfrm>
            <a:off x="598499" y="3872029"/>
            <a:ext cx="4224567" cy="4224472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7"/>
          <p:cNvSpPr/>
          <p:nvPr>
            <p:ph idx="3" type="pic"/>
          </p:nvPr>
        </p:nvSpPr>
        <p:spPr>
          <a:xfrm>
            <a:off x="5832266" y="3872029"/>
            <a:ext cx="4224566" cy="4224472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7"/>
          <p:cNvSpPr/>
          <p:nvPr>
            <p:ph idx="4" type="pic"/>
          </p:nvPr>
        </p:nvSpPr>
        <p:spPr>
          <a:xfrm>
            <a:off x="11720541" y="3872015"/>
            <a:ext cx="4224566" cy="4224488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17"/>
          <p:cNvSpPr/>
          <p:nvPr>
            <p:ph idx="5" type="pic"/>
          </p:nvPr>
        </p:nvSpPr>
        <p:spPr>
          <a:xfrm>
            <a:off x="17608819" y="3872003"/>
            <a:ext cx="4224566" cy="4224488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605228" y="10930018"/>
            <a:ext cx="4224600" cy="181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6" type="body"/>
          </p:nvPr>
        </p:nvSpPr>
        <p:spPr>
          <a:xfrm>
            <a:off x="614450" y="7906925"/>
            <a:ext cx="4224600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7" type="body"/>
          </p:nvPr>
        </p:nvSpPr>
        <p:spPr>
          <a:xfrm>
            <a:off x="5952468" y="790692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8" type="body"/>
          </p:nvPr>
        </p:nvSpPr>
        <p:spPr>
          <a:xfrm>
            <a:off x="11720548" y="7906925"/>
            <a:ext cx="46626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9" type="body"/>
          </p:nvPr>
        </p:nvSpPr>
        <p:spPr>
          <a:xfrm>
            <a:off x="5952478" y="10930018"/>
            <a:ext cx="4224601" cy="181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13" type="body"/>
          </p:nvPr>
        </p:nvSpPr>
        <p:spPr>
          <a:xfrm>
            <a:off x="11778877" y="10932793"/>
            <a:ext cx="4224601" cy="181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4" type="body"/>
          </p:nvPr>
        </p:nvSpPr>
        <p:spPr>
          <a:xfrm>
            <a:off x="17608818" y="790692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15" type="body"/>
          </p:nvPr>
        </p:nvSpPr>
        <p:spPr>
          <a:xfrm>
            <a:off x="17608827" y="10930018"/>
            <a:ext cx="4224601" cy="1816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6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4" showMasterSp="0">
  <p:cSld name="пункты 4"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78" name="Google Shape;1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23133701" y="698367"/>
            <a:ext cx="639004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3514730" y="3913668"/>
            <a:ext cx="8287071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2" type="body"/>
          </p:nvPr>
        </p:nvSpPr>
        <p:spPr>
          <a:xfrm>
            <a:off x="3507845" y="9056482"/>
            <a:ext cx="8198489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2" name="Google Shape;182;p18"/>
          <p:cNvSpPr txBox="1"/>
          <p:nvPr>
            <p:ph idx="3" type="body"/>
          </p:nvPr>
        </p:nvSpPr>
        <p:spPr>
          <a:xfrm>
            <a:off x="15578255" y="3929376"/>
            <a:ext cx="8287070" cy="341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4" type="body"/>
          </p:nvPr>
        </p:nvSpPr>
        <p:spPr>
          <a:xfrm>
            <a:off x="15558647" y="9053055"/>
            <a:ext cx="8198489" cy="341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4" name="Google Shape;184;p18"/>
          <p:cNvSpPr/>
          <p:nvPr>
            <p:ph idx="5" type="pic"/>
          </p:nvPr>
        </p:nvSpPr>
        <p:spPr>
          <a:xfrm>
            <a:off x="597525" y="3591927"/>
            <a:ext cx="2338815" cy="233875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18"/>
          <p:cNvSpPr/>
          <p:nvPr>
            <p:ph idx="6" type="pic"/>
          </p:nvPr>
        </p:nvSpPr>
        <p:spPr>
          <a:xfrm>
            <a:off x="597536" y="8479701"/>
            <a:ext cx="2338815" cy="2338757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18"/>
          <p:cNvSpPr/>
          <p:nvPr>
            <p:ph idx="7" type="pic"/>
          </p:nvPr>
        </p:nvSpPr>
        <p:spPr>
          <a:xfrm>
            <a:off x="12624968" y="3591922"/>
            <a:ext cx="2338815" cy="2338772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8"/>
          <p:cNvSpPr/>
          <p:nvPr>
            <p:ph idx="8" type="pic"/>
          </p:nvPr>
        </p:nvSpPr>
        <p:spPr>
          <a:xfrm>
            <a:off x="12624968" y="8479697"/>
            <a:ext cx="2338815" cy="2338773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8"/>
          <p:cNvSpPr txBox="1"/>
          <p:nvPr>
            <p:ph idx="9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5" showMasterSp="0">
  <p:cSld name="пункты 5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191" name="Google Shape;1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23133701" y="698367"/>
            <a:ext cx="639004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2592671" y="3913675"/>
            <a:ext cx="1300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2" type="body"/>
          </p:nvPr>
        </p:nvSpPr>
        <p:spPr>
          <a:xfrm>
            <a:off x="2592677" y="6661925"/>
            <a:ext cx="12134402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3" type="body"/>
          </p:nvPr>
        </p:nvSpPr>
        <p:spPr>
          <a:xfrm>
            <a:off x="2630627" y="9743150"/>
            <a:ext cx="12333300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565315" y="3548174"/>
            <a:ext cx="1790701" cy="1952626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565315" y="9258288"/>
            <a:ext cx="1790701" cy="1695451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51052" y="6395213"/>
            <a:ext cx="1619251" cy="1419226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12336463" y="0"/>
            <a:ext cx="12047537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19"/>
          <p:cNvSpPr txBox="1"/>
          <p:nvPr>
            <p:ph idx="8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6" showMasterSp="0">
  <p:cSld name="пункты 6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03" name="Google Shape;20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23133701" y="698367"/>
            <a:ext cx="639004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20"/>
          <p:cNvSpPr/>
          <p:nvPr>
            <p:ph idx="2" type="pic"/>
          </p:nvPr>
        </p:nvSpPr>
        <p:spPr>
          <a:xfrm>
            <a:off x="12336463" y="0"/>
            <a:ext cx="12047537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598500" y="7092363"/>
            <a:ext cx="5358002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3" type="body"/>
          </p:nvPr>
        </p:nvSpPr>
        <p:spPr>
          <a:xfrm>
            <a:off x="7576553" y="704532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4" type="body"/>
          </p:nvPr>
        </p:nvSpPr>
        <p:spPr>
          <a:xfrm>
            <a:off x="601901" y="4060812"/>
            <a:ext cx="6590150" cy="2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5" type="body"/>
          </p:nvPr>
        </p:nvSpPr>
        <p:spPr>
          <a:xfrm>
            <a:off x="7495285" y="4094229"/>
            <a:ext cx="6590151" cy="2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6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ветствие" showMasterSp="0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/>
        </p:nvSpPr>
        <p:spPr>
          <a:xfrm>
            <a:off x="3514723" y="7505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93278" y="3255524"/>
            <a:ext cx="10064400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598499" y="1632574"/>
            <a:ext cx="10812302" cy="82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618653" y="4952014"/>
            <a:ext cx="111270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23221830" y="749165"/>
            <a:ext cx="628717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7" showMasterSp="0">
  <p:cSld name="пункты 7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13" name="Google Shape;21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2409500" y="3913675"/>
            <a:ext cx="97437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6" name="Google Shape;216;p21"/>
          <p:cNvSpPr txBox="1"/>
          <p:nvPr>
            <p:ph idx="2" type="body"/>
          </p:nvPr>
        </p:nvSpPr>
        <p:spPr>
          <a:xfrm>
            <a:off x="2409501" y="6433325"/>
            <a:ext cx="97437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3" type="body"/>
          </p:nvPr>
        </p:nvSpPr>
        <p:spPr>
          <a:xfrm>
            <a:off x="2409501" y="9413450"/>
            <a:ext cx="9743701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8" name="Google Shape;218;p21"/>
          <p:cNvSpPr/>
          <p:nvPr>
            <p:ph idx="4" type="pic"/>
          </p:nvPr>
        </p:nvSpPr>
        <p:spPr>
          <a:xfrm>
            <a:off x="565315" y="3548174"/>
            <a:ext cx="1790701" cy="1952626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1"/>
          <p:cNvSpPr/>
          <p:nvPr>
            <p:ph idx="5" type="pic"/>
          </p:nvPr>
        </p:nvSpPr>
        <p:spPr>
          <a:xfrm>
            <a:off x="565315" y="9105888"/>
            <a:ext cx="1790701" cy="1695451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1"/>
          <p:cNvSpPr/>
          <p:nvPr>
            <p:ph idx="6" type="pic"/>
          </p:nvPr>
        </p:nvSpPr>
        <p:spPr>
          <a:xfrm>
            <a:off x="651052" y="6433313"/>
            <a:ext cx="1619251" cy="1419226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1"/>
          <p:cNvSpPr txBox="1"/>
          <p:nvPr>
            <p:ph idx="7" type="body"/>
          </p:nvPr>
        </p:nvSpPr>
        <p:spPr>
          <a:xfrm>
            <a:off x="14200675" y="3913675"/>
            <a:ext cx="90990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8" type="body"/>
          </p:nvPr>
        </p:nvSpPr>
        <p:spPr>
          <a:xfrm>
            <a:off x="14200675" y="6395225"/>
            <a:ext cx="9099001" cy="28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9" type="body"/>
          </p:nvPr>
        </p:nvSpPr>
        <p:spPr>
          <a:xfrm>
            <a:off x="14200674" y="9413450"/>
            <a:ext cx="9415501" cy="3417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4" name="Google Shape;224;p21"/>
          <p:cNvSpPr/>
          <p:nvPr>
            <p:ph idx="13" type="pic"/>
          </p:nvPr>
        </p:nvSpPr>
        <p:spPr>
          <a:xfrm>
            <a:off x="12283229" y="3548174"/>
            <a:ext cx="1790701" cy="1952626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21"/>
          <p:cNvSpPr/>
          <p:nvPr>
            <p:ph idx="14" type="pic"/>
          </p:nvPr>
        </p:nvSpPr>
        <p:spPr>
          <a:xfrm>
            <a:off x="12283229" y="9105888"/>
            <a:ext cx="1790701" cy="1695451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1"/>
          <p:cNvSpPr/>
          <p:nvPr>
            <p:ph idx="15" type="pic"/>
          </p:nvPr>
        </p:nvSpPr>
        <p:spPr>
          <a:xfrm>
            <a:off x="12368966" y="6395213"/>
            <a:ext cx="1619251" cy="1419226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21"/>
          <p:cNvSpPr txBox="1"/>
          <p:nvPr>
            <p:ph idx="16" type="body"/>
          </p:nvPr>
        </p:nvSpPr>
        <p:spPr>
          <a:xfrm>
            <a:off x="597523" y="1613524"/>
            <a:ext cx="14549100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8" showMasterSp="0">
  <p:cSld name="пункты 8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30" name="Google Shape;2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3283010" y="5198883"/>
            <a:ext cx="7950601" cy="30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3" name="Google Shape;233;p22"/>
          <p:cNvSpPr/>
          <p:nvPr>
            <p:ph idx="2" type="pic"/>
          </p:nvPr>
        </p:nvSpPr>
        <p:spPr>
          <a:xfrm>
            <a:off x="773541" y="5338486"/>
            <a:ext cx="1535562" cy="1848943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2"/>
          <p:cNvSpPr txBox="1"/>
          <p:nvPr>
            <p:ph idx="3" type="body"/>
          </p:nvPr>
        </p:nvSpPr>
        <p:spPr>
          <a:xfrm>
            <a:off x="3283010" y="9359307"/>
            <a:ext cx="7950601" cy="22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5" name="Google Shape;235;p22"/>
          <p:cNvSpPr/>
          <p:nvPr>
            <p:ph idx="4" type="pic"/>
          </p:nvPr>
        </p:nvSpPr>
        <p:spPr>
          <a:xfrm>
            <a:off x="744317" y="9498192"/>
            <a:ext cx="1773836" cy="1994313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2"/>
          <p:cNvSpPr/>
          <p:nvPr>
            <p:ph idx="5" type="pic"/>
          </p:nvPr>
        </p:nvSpPr>
        <p:spPr>
          <a:xfrm>
            <a:off x="12534754" y="5084524"/>
            <a:ext cx="2574088" cy="2356866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2"/>
          <p:cNvSpPr txBox="1"/>
          <p:nvPr>
            <p:ph idx="6" type="body"/>
          </p:nvPr>
        </p:nvSpPr>
        <p:spPr>
          <a:xfrm>
            <a:off x="15676624" y="5186067"/>
            <a:ext cx="7571101" cy="30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7" type="body"/>
          </p:nvPr>
        </p:nvSpPr>
        <p:spPr>
          <a:xfrm>
            <a:off x="563649" y="1595575"/>
            <a:ext cx="22247102" cy="22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9" showMasterSp="0">
  <p:cSld name="пункты 9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41" name="Google Shape;2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43" name="Google Shape;243;p23"/>
          <p:cNvSpPr txBox="1"/>
          <p:nvPr>
            <p:ph idx="1" type="body"/>
          </p:nvPr>
        </p:nvSpPr>
        <p:spPr>
          <a:xfrm>
            <a:off x="605214" y="9768899"/>
            <a:ext cx="10605001" cy="138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2" type="body"/>
          </p:nvPr>
        </p:nvSpPr>
        <p:spPr>
          <a:xfrm>
            <a:off x="11844252" y="9768899"/>
            <a:ext cx="11565301" cy="1385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3" type="body"/>
          </p:nvPr>
        </p:nvSpPr>
        <p:spPr>
          <a:xfrm>
            <a:off x="614448" y="7906925"/>
            <a:ext cx="11721901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4" type="body"/>
          </p:nvPr>
        </p:nvSpPr>
        <p:spPr>
          <a:xfrm>
            <a:off x="11859658" y="7889974"/>
            <a:ext cx="117219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7" name="Google Shape;247;p23"/>
          <p:cNvSpPr/>
          <p:nvPr>
            <p:ph idx="5" type="pic"/>
          </p:nvPr>
        </p:nvSpPr>
        <p:spPr>
          <a:xfrm>
            <a:off x="12216630" y="4179499"/>
            <a:ext cx="3448342" cy="3448342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23"/>
          <p:cNvSpPr/>
          <p:nvPr>
            <p:ph idx="6" type="pic"/>
          </p:nvPr>
        </p:nvSpPr>
        <p:spPr>
          <a:xfrm>
            <a:off x="114147" y="3513034"/>
            <a:ext cx="3859377" cy="3859385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3"/>
          <p:cNvSpPr txBox="1"/>
          <p:nvPr>
            <p:ph idx="7" type="body"/>
          </p:nvPr>
        </p:nvSpPr>
        <p:spPr>
          <a:xfrm>
            <a:off x="699125" y="1622350"/>
            <a:ext cx="21831301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0 " showMasterSp="0">
  <p:cSld name="пункты 10 ">
    <p:bg>
      <p:bgPr>
        <a:solidFill>
          <a:srgbClr val="FFFFFF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52" name="Google Shape;25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605236" y="10657893"/>
            <a:ext cx="5770802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2" type="body"/>
          </p:nvPr>
        </p:nvSpPr>
        <p:spPr>
          <a:xfrm>
            <a:off x="9121147" y="10657902"/>
            <a:ext cx="57708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3" type="body"/>
          </p:nvPr>
        </p:nvSpPr>
        <p:spPr>
          <a:xfrm>
            <a:off x="17616307" y="10558698"/>
            <a:ext cx="56400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4" type="body"/>
          </p:nvPr>
        </p:nvSpPr>
        <p:spPr>
          <a:xfrm>
            <a:off x="614450" y="7906912"/>
            <a:ext cx="5358002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5" type="body"/>
          </p:nvPr>
        </p:nvSpPr>
        <p:spPr>
          <a:xfrm>
            <a:off x="9136543" y="788997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9" name="Google Shape;259;p24"/>
          <p:cNvSpPr txBox="1"/>
          <p:nvPr>
            <p:ph idx="6" type="body"/>
          </p:nvPr>
        </p:nvSpPr>
        <p:spPr>
          <a:xfrm>
            <a:off x="17573967" y="7799162"/>
            <a:ext cx="53580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0" name="Google Shape;260;p24"/>
          <p:cNvSpPr/>
          <p:nvPr>
            <p:ph idx="7" type="pic"/>
          </p:nvPr>
        </p:nvSpPr>
        <p:spPr>
          <a:xfrm>
            <a:off x="699125" y="4287499"/>
            <a:ext cx="3804645" cy="3804575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24"/>
          <p:cNvSpPr/>
          <p:nvPr>
            <p:ph idx="8" type="pic"/>
          </p:nvPr>
        </p:nvSpPr>
        <p:spPr>
          <a:xfrm>
            <a:off x="9136561" y="4172473"/>
            <a:ext cx="3804645" cy="3804575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24"/>
          <p:cNvSpPr/>
          <p:nvPr>
            <p:ph idx="9" type="pic"/>
          </p:nvPr>
        </p:nvSpPr>
        <p:spPr>
          <a:xfrm>
            <a:off x="17573976" y="4179732"/>
            <a:ext cx="3804646" cy="3804592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4"/>
          <p:cNvSpPr txBox="1"/>
          <p:nvPr>
            <p:ph idx="13" type="body"/>
          </p:nvPr>
        </p:nvSpPr>
        <p:spPr>
          <a:xfrm>
            <a:off x="559426" y="1622350"/>
            <a:ext cx="17217302" cy="22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1" showMasterSp="0">
  <p:cSld name="пункты 11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66" name="Google Shape;26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605236" y="10657893"/>
            <a:ext cx="5770802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9" name="Google Shape;269;p25"/>
          <p:cNvSpPr txBox="1"/>
          <p:nvPr>
            <p:ph idx="2" type="body"/>
          </p:nvPr>
        </p:nvSpPr>
        <p:spPr>
          <a:xfrm>
            <a:off x="6358011" y="10657902"/>
            <a:ext cx="57708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3" type="body"/>
          </p:nvPr>
        </p:nvSpPr>
        <p:spPr>
          <a:xfrm>
            <a:off x="12161983" y="10686473"/>
            <a:ext cx="56400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idx="4" type="body"/>
          </p:nvPr>
        </p:nvSpPr>
        <p:spPr>
          <a:xfrm>
            <a:off x="614450" y="7906912"/>
            <a:ext cx="5358002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5" type="body"/>
          </p:nvPr>
        </p:nvSpPr>
        <p:spPr>
          <a:xfrm>
            <a:off x="6449605" y="788997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6" type="body"/>
          </p:nvPr>
        </p:nvSpPr>
        <p:spPr>
          <a:xfrm>
            <a:off x="12132343" y="7888837"/>
            <a:ext cx="53580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p25"/>
          <p:cNvSpPr txBox="1"/>
          <p:nvPr>
            <p:ph idx="7" type="body"/>
          </p:nvPr>
        </p:nvSpPr>
        <p:spPr>
          <a:xfrm>
            <a:off x="17856998" y="10690628"/>
            <a:ext cx="57708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5" name="Google Shape;275;p25"/>
          <p:cNvSpPr txBox="1"/>
          <p:nvPr>
            <p:ph idx="8" type="body"/>
          </p:nvPr>
        </p:nvSpPr>
        <p:spPr>
          <a:xfrm>
            <a:off x="17872392" y="7922704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6" name="Google Shape;276;p25"/>
          <p:cNvSpPr/>
          <p:nvPr>
            <p:ph idx="9" type="pic"/>
          </p:nvPr>
        </p:nvSpPr>
        <p:spPr>
          <a:xfrm>
            <a:off x="13087181" y="3951661"/>
            <a:ext cx="3448326" cy="3448342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25"/>
          <p:cNvSpPr/>
          <p:nvPr>
            <p:ph idx="13" type="pic"/>
          </p:nvPr>
        </p:nvSpPr>
        <p:spPr>
          <a:xfrm>
            <a:off x="7583606" y="4176193"/>
            <a:ext cx="3448342" cy="3448342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25"/>
          <p:cNvSpPr/>
          <p:nvPr>
            <p:ph idx="14" type="pic"/>
          </p:nvPr>
        </p:nvSpPr>
        <p:spPr>
          <a:xfrm>
            <a:off x="979415" y="4158660"/>
            <a:ext cx="3300903" cy="330091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5"/>
          <p:cNvSpPr/>
          <p:nvPr>
            <p:ph idx="15" type="pic"/>
          </p:nvPr>
        </p:nvSpPr>
        <p:spPr>
          <a:xfrm>
            <a:off x="18281890" y="3951669"/>
            <a:ext cx="3448325" cy="3448325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5"/>
          <p:cNvSpPr txBox="1"/>
          <p:nvPr>
            <p:ph idx="16" type="body"/>
          </p:nvPr>
        </p:nvSpPr>
        <p:spPr>
          <a:xfrm>
            <a:off x="699126" y="1622350"/>
            <a:ext cx="17217302" cy="22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2" showMasterSp="0">
  <p:cSld name="пункты 12"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283" name="Google Shape;28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605236" y="10657893"/>
            <a:ext cx="5770802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6" name="Google Shape;286;p26"/>
          <p:cNvSpPr txBox="1"/>
          <p:nvPr>
            <p:ph idx="2" type="body"/>
          </p:nvPr>
        </p:nvSpPr>
        <p:spPr>
          <a:xfrm>
            <a:off x="9121147" y="10657902"/>
            <a:ext cx="57708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3" type="body"/>
          </p:nvPr>
        </p:nvSpPr>
        <p:spPr>
          <a:xfrm>
            <a:off x="17370607" y="10465597"/>
            <a:ext cx="5640001" cy="2247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p26"/>
          <p:cNvSpPr txBox="1"/>
          <p:nvPr>
            <p:ph idx="4" type="body"/>
          </p:nvPr>
        </p:nvSpPr>
        <p:spPr>
          <a:xfrm>
            <a:off x="614450" y="7906912"/>
            <a:ext cx="5358002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5" type="body"/>
          </p:nvPr>
        </p:nvSpPr>
        <p:spPr>
          <a:xfrm>
            <a:off x="8984143" y="7889979"/>
            <a:ext cx="5358001" cy="1754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p26"/>
          <p:cNvSpPr txBox="1"/>
          <p:nvPr>
            <p:ph idx="6" type="body"/>
          </p:nvPr>
        </p:nvSpPr>
        <p:spPr>
          <a:xfrm>
            <a:off x="17328267" y="7896562"/>
            <a:ext cx="5358001" cy="230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7" type="body"/>
          </p:nvPr>
        </p:nvSpPr>
        <p:spPr>
          <a:xfrm>
            <a:off x="617850" y="5091262"/>
            <a:ext cx="6590151" cy="2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2" name="Google Shape;292;p26"/>
          <p:cNvSpPr txBox="1"/>
          <p:nvPr>
            <p:ph idx="8" type="body"/>
          </p:nvPr>
        </p:nvSpPr>
        <p:spPr>
          <a:xfrm>
            <a:off x="9029875" y="5065879"/>
            <a:ext cx="6590151" cy="2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9" type="body"/>
          </p:nvPr>
        </p:nvSpPr>
        <p:spPr>
          <a:xfrm>
            <a:off x="17259699" y="5053179"/>
            <a:ext cx="6590151" cy="2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4" name="Google Shape;294;p26"/>
          <p:cNvSpPr txBox="1"/>
          <p:nvPr>
            <p:ph idx="13" type="body"/>
          </p:nvPr>
        </p:nvSpPr>
        <p:spPr>
          <a:xfrm>
            <a:off x="572126" y="1622350"/>
            <a:ext cx="17217302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половины" showMasterSp="0">
  <p:cSld name="Две половины"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12199777" y="-8467"/>
            <a:ext cx="12184223" cy="13764532"/>
          </a:xfrm>
          <a:prstGeom prst="rect">
            <a:avLst/>
          </a:prstGeom>
          <a:solidFill>
            <a:srgbClr val="E0E7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12824228" y="1534209"/>
            <a:ext cx="6356701" cy="22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4"/>
              <a:buFont typeface="Helvetica Neue"/>
              <a:buNone/>
              <a:defRPr b="1" sz="5194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p27"/>
          <p:cNvSpPr/>
          <p:nvPr>
            <p:ph idx="2" type="pic"/>
          </p:nvPr>
        </p:nvSpPr>
        <p:spPr>
          <a:xfrm>
            <a:off x="20689992" y="1600810"/>
            <a:ext cx="3381058" cy="2976727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27"/>
          <p:cNvSpPr/>
          <p:nvPr>
            <p:ph idx="3" type="pic"/>
          </p:nvPr>
        </p:nvSpPr>
        <p:spPr>
          <a:xfrm>
            <a:off x="8194209" y="1643203"/>
            <a:ext cx="3543225" cy="3111427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27"/>
          <p:cNvSpPr txBox="1"/>
          <p:nvPr>
            <p:ph idx="4" type="body"/>
          </p:nvPr>
        </p:nvSpPr>
        <p:spPr>
          <a:xfrm>
            <a:off x="1807622" y="4852346"/>
            <a:ext cx="6356701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5" type="body"/>
          </p:nvPr>
        </p:nvSpPr>
        <p:spPr>
          <a:xfrm>
            <a:off x="14220575" y="4852199"/>
            <a:ext cx="63567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2" name="Google Shape;302;p27"/>
          <p:cNvSpPr txBox="1"/>
          <p:nvPr>
            <p:ph idx="6" type="body"/>
          </p:nvPr>
        </p:nvSpPr>
        <p:spPr>
          <a:xfrm>
            <a:off x="1807622" y="7900372"/>
            <a:ext cx="6247802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7" type="body"/>
          </p:nvPr>
        </p:nvSpPr>
        <p:spPr>
          <a:xfrm>
            <a:off x="14220575" y="7917974"/>
            <a:ext cx="63567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4" name="Google Shape;304;p27"/>
          <p:cNvSpPr/>
          <p:nvPr/>
        </p:nvSpPr>
        <p:spPr>
          <a:xfrm>
            <a:off x="702247" y="4949035"/>
            <a:ext cx="609602" cy="609602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702247" y="7895435"/>
            <a:ext cx="609602" cy="609602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12911180" y="4949035"/>
            <a:ext cx="609602" cy="609602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12911180" y="7895435"/>
            <a:ext cx="609602" cy="609602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27"/>
          <p:cNvSpPr txBox="1"/>
          <p:nvPr>
            <p:ph idx="8" type="body"/>
          </p:nvPr>
        </p:nvSpPr>
        <p:spPr>
          <a:xfrm>
            <a:off x="609255" y="1577352"/>
            <a:ext cx="8134199" cy="156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9" name="Google Shape;309;p27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10" name="Google Shape;31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22875554" y="749924"/>
            <a:ext cx="854685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1 черные">
  <p:cSld name="диаграмы 1 черные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28"/>
          <p:cNvSpPr txBox="1"/>
          <p:nvPr>
            <p:ph idx="1" type="body"/>
          </p:nvPr>
        </p:nvSpPr>
        <p:spPr>
          <a:xfrm>
            <a:off x="716599" y="1567775"/>
            <a:ext cx="13992640" cy="92027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5" name="Google Shape;315;p28"/>
          <p:cNvSpPr txBox="1"/>
          <p:nvPr>
            <p:ph idx="2" type="body"/>
          </p:nvPr>
        </p:nvSpPr>
        <p:spPr>
          <a:xfrm>
            <a:off x="625953" y="3234375"/>
            <a:ext cx="13761831" cy="70916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6" name="Google Shape;316;p28"/>
          <p:cNvSpPr/>
          <p:nvPr>
            <p:ph idx="3" type="pic"/>
          </p:nvPr>
        </p:nvSpPr>
        <p:spPr>
          <a:xfrm>
            <a:off x="5554599" y="4857182"/>
            <a:ext cx="13274802" cy="73748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2 черные ">
  <p:cSld name="диаграмы 2 черные 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716599" y="1567775"/>
            <a:ext cx="8667000" cy="167660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0" name="Google Shape;320;p29"/>
          <p:cNvSpPr/>
          <p:nvPr>
            <p:ph idx="2" type="pic"/>
          </p:nvPr>
        </p:nvSpPr>
        <p:spPr>
          <a:xfrm>
            <a:off x="10991088" y="2249488"/>
            <a:ext cx="12633901" cy="108996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29"/>
          <p:cNvSpPr txBox="1"/>
          <p:nvPr>
            <p:ph idx="3" type="body"/>
          </p:nvPr>
        </p:nvSpPr>
        <p:spPr>
          <a:xfrm>
            <a:off x="703899" y="3713350"/>
            <a:ext cx="8667000" cy="127070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3 черные ">
  <p:cSld name="диаграмы 3 черные 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716599" y="1567775"/>
            <a:ext cx="8667000" cy="167660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2" type="body"/>
          </p:nvPr>
        </p:nvSpPr>
        <p:spPr>
          <a:xfrm>
            <a:off x="703899" y="3713350"/>
            <a:ext cx="8667000" cy="127070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15476" y="2562259"/>
            <a:ext cx="9206603" cy="920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е мысли крупно" showMasterSp="0">
  <p:cSld name="Заголовок и две мысли крупно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/>
        </p:nvSpPr>
        <p:spPr>
          <a:xfrm>
            <a:off x="3514723" y="7505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23221830" y="749165"/>
            <a:ext cx="628717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2627425" y="8869850"/>
            <a:ext cx="11121601" cy="30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430553" y="1916350"/>
            <a:ext cx="22046698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0"/>
              <a:buFont typeface="Helvetica Neue"/>
              <a:buNone/>
              <a:defRPr b="1" sz="142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3" type="body"/>
          </p:nvPr>
        </p:nvSpPr>
        <p:spPr>
          <a:xfrm>
            <a:off x="595649" y="8852399"/>
            <a:ext cx="10426201" cy="30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2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29" name="Google Shape;3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23227427" y="774567"/>
            <a:ext cx="570778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576899" y="1567775"/>
            <a:ext cx="11885702" cy="167660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2" name="Google Shape;332;p31"/>
          <p:cNvSpPr txBox="1"/>
          <p:nvPr>
            <p:ph idx="2" type="body"/>
          </p:nvPr>
        </p:nvSpPr>
        <p:spPr>
          <a:xfrm>
            <a:off x="598499" y="3657505"/>
            <a:ext cx="8667000" cy="127070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b="1"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3" name="Google Shape;333;p31"/>
          <p:cNvSpPr/>
          <p:nvPr>
            <p:ph idx="3" type="pic"/>
          </p:nvPr>
        </p:nvSpPr>
        <p:spPr>
          <a:xfrm>
            <a:off x="10341425" y="5268167"/>
            <a:ext cx="13274801" cy="73748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1" showMasterSp="0">
  <p:cSld name="перебивка с цитатой 1">
    <p:bg>
      <p:bgPr>
        <a:solidFill>
          <a:srgbClr val="E0E7EC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36" name="Google Shape;33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3;p13" id="337" name="Google Shape;3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698" y="8994309"/>
            <a:ext cx="6883403" cy="114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>
            <p:ph idx="1" type="body"/>
          </p:nvPr>
        </p:nvSpPr>
        <p:spPr>
          <a:xfrm>
            <a:off x="1843611" y="5812454"/>
            <a:ext cx="20696702" cy="3386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9" name="Google Shape;339;p32"/>
          <p:cNvSpPr txBox="1"/>
          <p:nvPr>
            <p:ph idx="12" type="sldNum"/>
          </p:nvPr>
        </p:nvSpPr>
        <p:spPr>
          <a:xfrm>
            <a:off x="23438501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0" name="Google Shape;340;p32"/>
          <p:cNvSpPr/>
          <p:nvPr>
            <p:ph idx="2" type="media"/>
          </p:nvPr>
        </p:nvSpPr>
        <p:spPr>
          <a:xfrm>
            <a:off x="15861931" y="2210405"/>
            <a:ext cx="5222212" cy="29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2 copy" showMasterSp="0">
  <p:cSld name="перебивка с цитатой 2 copy">
    <p:bg>
      <p:bgPr>
        <a:solidFill>
          <a:srgbClr val="E0E7EC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43" name="Google Shape;3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3;p13" id="344" name="Google Shape;3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698" y="12051864"/>
            <a:ext cx="6883403" cy="114300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1843611" y="5812454"/>
            <a:ext cx="20696702" cy="3386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23438501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33"/>
          <p:cNvSpPr/>
          <p:nvPr>
            <p:ph idx="2" type="media"/>
          </p:nvPr>
        </p:nvSpPr>
        <p:spPr>
          <a:xfrm>
            <a:off x="15861931" y="2210405"/>
            <a:ext cx="5222212" cy="29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33"/>
          <p:cNvSpPr txBox="1"/>
          <p:nvPr>
            <p:ph idx="3" type="body"/>
          </p:nvPr>
        </p:nvSpPr>
        <p:spPr>
          <a:xfrm>
            <a:off x="4597374" y="8735724"/>
            <a:ext cx="15478200" cy="2514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" showMasterSp="0">
  <p:cSld name="слайд с фото">
    <p:bg>
      <p:bgPr>
        <a:solidFill>
          <a:srgbClr val="E0E7EC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/>
          <p:nvPr>
            <p:ph idx="2" type="pic"/>
          </p:nvPr>
        </p:nvSpPr>
        <p:spPr>
          <a:xfrm>
            <a:off x="-164939" y="-94656"/>
            <a:ext cx="24713878" cy="13905311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34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52" name="Google Shape;35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23438501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54" name="Google Shape;354;p34"/>
          <p:cNvSpPr txBox="1"/>
          <p:nvPr>
            <p:ph idx="1" type="body"/>
          </p:nvPr>
        </p:nvSpPr>
        <p:spPr>
          <a:xfrm>
            <a:off x="3619307" y="4135416"/>
            <a:ext cx="17145302" cy="581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Helvetica Neue"/>
              <a:buNone/>
              <a:defRPr b="1" sz="1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 copy" showMasterSp="0">
  <p:cSld name="слайд с фото copy">
    <p:bg>
      <p:bgPr>
        <a:solidFill>
          <a:srgbClr val="E0E7EC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/>
          <p:nvPr>
            <p:ph idx="2" type="pic"/>
          </p:nvPr>
        </p:nvSpPr>
        <p:spPr>
          <a:xfrm>
            <a:off x="-2" y="-29720"/>
            <a:ext cx="24498173" cy="1377544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35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58" name="Google Shape;35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>
            <p:ph idx="12" type="sldNum"/>
          </p:nvPr>
        </p:nvSpPr>
        <p:spPr>
          <a:xfrm>
            <a:off x="23438501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4597374" y="9320324"/>
            <a:ext cx="15478200" cy="2514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1" name="Google Shape;361;p35"/>
          <p:cNvSpPr txBox="1"/>
          <p:nvPr>
            <p:ph idx="3" type="body"/>
          </p:nvPr>
        </p:nvSpPr>
        <p:spPr>
          <a:xfrm>
            <a:off x="3619307" y="3182915"/>
            <a:ext cx="17145302" cy="581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b="1" sz="1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 copy 2" showMasterSp="0">
  <p:cSld name="слайд с фото copy 2">
    <p:bg>
      <p:bgPr>
        <a:solidFill>
          <a:srgbClr val="E0E7EC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4;p17" id="363" name="Google Shape;36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9340" y="-53479"/>
            <a:ext cx="24582680" cy="1382295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65" name="Google Shape;3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>
            <p:ph idx="12" type="sldNum"/>
          </p:nvPr>
        </p:nvSpPr>
        <p:spPr>
          <a:xfrm>
            <a:off x="23438501" y="749924"/>
            <a:ext cx="396749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7" name="Google Shape;367;p36"/>
          <p:cNvSpPr txBox="1"/>
          <p:nvPr>
            <p:ph idx="1" type="body"/>
          </p:nvPr>
        </p:nvSpPr>
        <p:spPr>
          <a:xfrm>
            <a:off x="3619307" y="4135416"/>
            <a:ext cx="17145302" cy="581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Helvetica Neue"/>
              <a:buNone/>
              <a:defRPr b="1" sz="1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">
  <p:cSld name="заключительный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idx="12" type="sldNum"/>
          </p:nvPr>
        </p:nvSpPr>
        <p:spPr>
          <a:xfrm>
            <a:off x="23352176" y="6983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680925" y="11367437"/>
            <a:ext cx="1280370" cy="1419862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243021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508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movie.png" id="371" name="Google Shape;37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630" y="11764547"/>
            <a:ext cx="782243" cy="64118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>
            <p:ph idx="1" type="body"/>
          </p:nvPr>
        </p:nvSpPr>
        <p:spPr>
          <a:xfrm>
            <a:off x="636035" y="4108083"/>
            <a:ext cx="9305349" cy="1747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  <a:defRPr b="1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3" name="Google Shape;373;p37"/>
          <p:cNvSpPr txBox="1"/>
          <p:nvPr>
            <p:ph idx="2" type="body"/>
          </p:nvPr>
        </p:nvSpPr>
        <p:spPr>
          <a:xfrm>
            <a:off x="691503" y="6026749"/>
            <a:ext cx="85359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4" name="Google Shape;374;p37"/>
          <p:cNvSpPr txBox="1"/>
          <p:nvPr>
            <p:ph idx="3" type="body"/>
          </p:nvPr>
        </p:nvSpPr>
        <p:spPr>
          <a:xfrm>
            <a:off x="2627954" y="11836502"/>
            <a:ext cx="85359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5" name="Google Shape;375;p37"/>
          <p:cNvSpPr txBox="1"/>
          <p:nvPr>
            <p:ph idx="4" type="body"/>
          </p:nvPr>
        </p:nvSpPr>
        <p:spPr>
          <a:xfrm>
            <a:off x="12462307" y="4529337"/>
            <a:ext cx="8667001" cy="54081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" showMasterSp="0" type="title">
  <p:cSld name="TITL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/>
        </p:nvSpPr>
        <p:spPr>
          <a:xfrm>
            <a:off x="6215243" y="881663"/>
            <a:ext cx="1205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</a:t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9117239" y="881663"/>
            <a:ext cx="1205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/>
          </a:p>
        </p:txBody>
      </p:sp>
      <p:sp>
        <p:nvSpPr>
          <p:cNvPr id="387" name="Google Shape;387;p39"/>
          <p:cNvSpPr/>
          <p:nvPr>
            <p:ph idx="2" type="pic"/>
          </p:nvPr>
        </p:nvSpPr>
        <p:spPr>
          <a:xfrm>
            <a:off x="598487" y="669778"/>
            <a:ext cx="3588600" cy="5553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546179" y="12471410"/>
            <a:ext cx="643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9" name="Google Shape;389;p39"/>
          <p:cNvSpPr txBox="1"/>
          <p:nvPr>
            <p:ph idx="3" type="body"/>
          </p:nvPr>
        </p:nvSpPr>
        <p:spPr>
          <a:xfrm>
            <a:off x="6209645" y="12471410"/>
            <a:ext cx="853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0" name="Google Shape;390;p39"/>
          <p:cNvSpPr txBox="1"/>
          <p:nvPr>
            <p:ph idx="4" type="body"/>
          </p:nvPr>
        </p:nvSpPr>
        <p:spPr>
          <a:xfrm>
            <a:off x="475568" y="2475528"/>
            <a:ext cx="125055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880"/>
              <a:buFont typeface="Helvetica Neue"/>
              <a:buNone/>
              <a:defRPr b="1" sz="1488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1" name="Google Shape;391;p39"/>
          <p:cNvSpPr/>
          <p:nvPr>
            <p:ph idx="5" type="pic"/>
          </p:nvPr>
        </p:nvSpPr>
        <p:spPr>
          <a:xfrm>
            <a:off x="22836827" y="621835"/>
            <a:ext cx="928500" cy="6693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39"/>
          <p:cNvSpPr txBox="1"/>
          <p:nvPr>
            <p:ph idx="12" type="sldNum"/>
          </p:nvPr>
        </p:nvSpPr>
        <p:spPr>
          <a:xfrm>
            <a:off x="11785600" y="11976100"/>
            <a:ext cx="568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ветствие" showMasterSp="0" type="tx">
  <p:cSld name="TITLE_AND_BODY"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/>
        </p:nvSpPr>
        <p:spPr>
          <a:xfrm>
            <a:off x="3514723" y="7505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95" name="Google Shape;39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/>
          <p:nvPr>
            <p:ph idx="1" type="body"/>
          </p:nvPr>
        </p:nvSpPr>
        <p:spPr>
          <a:xfrm>
            <a:off x="593278" y="3255524"/>
            <a:ext cx="1006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7" name="Google Shape;397;p40"/>
          <p:cNvSpPr txBox="1"/>
          <p:nvPr>
            <p:ph idx="2" type="body"/>
          </p:nvPr>
        </p:nvSpPr>
        <p:spPr>
          <a:xfrm>
            <a:off x="598499" y="1632574"/>
            <a:ext cx="10812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8" name="Google Shape;398;p40"/>
          <p:cNvSpPr txBox="1"/>
          <p:nvPr>
            <p:ph idx="3" type="body"/>
          </p:nvPr>
        </p:nvSpPr>
        <p:spPr>
          <a:xfrm>
            <a:off x="618653" y="4952014"/>
            <a:ext cx="111270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9" name="Google Shape;399;p40"/>
          <p:cNvSpPr txBox="1"/>
          <p:nvPr>
            <p:ph idx="12" type="sldNum"/>
          </p:nvPr>
        </p:nvSpPr>
        <p:spPr>
          <a:xfrm>
            <a:off x="23221830" y="749165"/>
            <a:ext cx="62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е мысли крупно" showMasterSp="0">
  <p:cSld name="Заголовок и две мысли крупно"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/>
        </p:nvSpPr>
        <p:spPr>
          <a:xfrm>
            <a:off x="3514723" y="7505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02" name="Google Shape;40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 txBox="1"/>
          <p:nvPr>
            <p:ph idx="12" type="sldNum"/>
          </p:nvPr>
        </p:nvSpPr>
        <p:spPr>
          <a:xfrm>
            <a:off x="23221830" y="749165"/>
            <a:ext cx="62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41"/>
          <p:cNvSpPr txBox="1"/>
          <p:nvPr>
            <p:ph idx="1" type="body"/>
          </p:nvPr>
        </p:nvSpPr>
        <p:spPr>
          <a:xfrm>
            <a:off x="12627425" y="8869850"/>
            <a:ext cx="111216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5" name="Google Shape;405;p41"/>
          <p:cNvSpPr txBox="1"/>
          <p:nvPr>
            <p:ph idx="2" type="body"/>
          </p:nvPr>
        </p:nvSpPr>
        <p:spPr>
          <a:xfrm>
            <a:off x="430553" y="1916350"/>
            <a:ext cx="220467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0"/>
              <a:buFont typeface="Helvetica Neue"/>
              <a:buNone/>
              <a:defRPr b="1" sz="142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6" name="Google Shape;406;p41"/>
          <p:cNvSpPr txBox="1"/>
          <p:nvPr>
            <p:ph idx="3" type="body"/>
          </p:nvPr>
        </p:nvSpPr>
        <p:spPr>
          <a:xfrm>
            <a:off x="595649" y="8852399"/>
            <a:ext cx="104262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 очень крупно" showMasterSp="0">
  <p:cSld name="Содержание очень крупно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/>
        </p:nvSpPr>
        <p:spPr>
          <a:xfrm>
            <a:off x="3514723" y="7505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23221830" y="749165"/>
            <a:ext cx="628717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22924704" y="10180425"/>
            <a:ext cx="5543701" cy="3029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05151" y="1624246"/>
            <a:ext cx="23020502" cy="6234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0"/>
              <a:buFont typeface="Helvetica Neue"/>
              <a:buNone/>
              <a:defRPr b="1" sz="165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557549" y="10169525"/>
            <a:ext cx="15161402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 очень крупно" showMasterSp="0">
  <p:cSld name="Содержание очень крупно"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/>
          <p:nvPr/>
        </p:nvSpPr>
        <p:spPr>
          <a:xfrm>
            <a:off x="3514723" y="7505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09" name="Google Shape;4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 txBox="1"/>
          <p:nvPr>
            <p:ph idx="12" type="sldNum"/>
          </p:nvPr>
        </p:nvSpPr>
        <p:spPr>
          <a:xfrm>
            <a:off x="23221830" y="749165"/>
            <a:ext cx="62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1" name="Google Shape;411;p42"/>
          <p:cNvSpPr txBox="1"/>
          <p:nvPr>
            <p:ph idx="1" type="body"/>
          </p:nvPr>
        </p:nvSpPr>
        <p:spPr>
          <a:xfrm>
            <a:off x="22924704" y="10180425"/>
            <a:ext cx="55437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2" name="Google Shape;412;p42"/>
          <p:cNvSpPr txBox="1"/>
          <p:nvPr>
            <p:ph idx="2" type="body"/>
          </p:nvPr>
        </p:nvSpPr>
        <p:spPr>
          <a:xfrm>
            <a:off x="405151" y="1624246"/>
            <a:ext cx="23020500" cy="6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30"/>
              <a:buFont typeface="Helvetica Neue"/>
              <a:buNone/>
              <a:defRPr b="1" sz="165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3" name="Google Shape;413;p42"/>
          <p:cNvSpPr txBox="1"/>
          <p:nvPr>
            <p:ph idx="3" type="body"/>
          </p:nvPr>
        </p:nvSpPr>
        <p:spPr>
          <a:xfrm>
            <a:off x="557549" y="10169525"/>
            <a:ext cx="151614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раз" showMasterSp="0">
  <p:cSld name="титульник раз">
    <p:bg>
      <p:bgPr>
        <a:solidFill>
          <a:srgbClr val="C4FD7D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16" name="Google Shape;416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23218367" y="749924"/>
            <a:ext cx="61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8" name="Google Shape;418;p43"/>
          <p:cNvSpPr txBox="1"/>
          <p:nvPr>
            <p:ph idx="1" type="body"/>
          </p:nvPr>
        </p:nvSpPr>
        <p:spPr>
          <a:xfrm>
            <a:off x="484213" y="2776199"/>
            <a:ext cx="2273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9" name="Google Shape;419;p43"/>
          <p:cNvSpPr/>
          <p:nvPr/>
        </p:nvSpPr>
        <p:spPr>
          <a:xfrm>
            <a:off x="682828" y="10640338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1254290" y="1069144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421" name="Google Shape;421;p43"/>
          <p:cNvSpPr/>
          <p:nvPr/>
        </p:nvSpPr>
        <p:spPr>
          <a:xfrm>
            <a:off x="13396266" y="6857988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13967766" y="690913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423" name="Google Shape;423;p43"/>
          <p:cNvSpPr/>
          <p:nvPr/>
        </p:nvSpPr>
        <p:spPr>
          <a:xfrm>
            <a:off x="17146277" y="8866013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17717777" y="891715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425" name="Google Shape;425;p43"/>
          <p:cNvSpPr/>
          <p:nvPr/>
        </p:nvSpPr>
        <p:spPr>
          <a:xfrm>
            <a:off x="21302789" y="4447587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43"/>
          <p:cNvSpPr txBox="1"/>
          <p:nvPr/>
        </p:nvSpPr>
        <p:spPr>
          <a:xfrm>
            <a:off x="21874289" y="449873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два" showMasterSp="0">
  <p:cSld name="титульник два">
    <p:bg>
      <p:bgPr>
        <a:solidFill>
          <a:srgbClr val="C4FD7D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29" name="Google Shape;42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 txBox="1"/>
          <p:nvPr>
            <p:ph idx="12" type="sldNum"/>
          </p:nvPr>
        </p:nvSpPr>
        <p:spPr>
          <a:xfrm>
            <a:off x="23218367" y="749924"/>
            <a:ext cx="61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829416" y="10956612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1400916" y="1100775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17146277" y="8866013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17717777" y="891715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435" name="Google Shape;435;p44"/>
          <p:cNvSpPr/>
          <p:nvPr/>
        </p:nvSpPr>
        <p:spPr>
          <a:xfrm>
            <a:off x="21302789" y="4447587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21874289" y="449873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12788479" y="6408613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13359979" y="645975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439" name="Google Shape;439;p44"/>
          <p:cNvSpPr txBox="1"/>
          <p:nvPr>
            <p:ph idx="1" type="body"/>
          </p:nvPr>
        </p:nvSpPr>
        <p:spPr>
          <a:xfrm>
            <a:off x="484213" y="2776199"/>
            <a:ext cx="2273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три" showMasterSp="0">
  <p:cSld name="титульник три">
    <p:bg>
      <p:bgPr>
        <a:solidFill>
          <a:srgbClr val="C4FD7D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42" name="Google Shape;44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 txBox="1"/>
          <p:nvPr>
            <p:ph idx="12" type="sldNum"/>
          </p:nvPr>
        </p:nvSpPr>
        <p:spPr>
          <a:xfrm>
            <a:off x="23218367" y="749924"/>
            <a:ext cx="61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44" name="Google Shape;444;p45"/>
          <p:cNvSpPr/>
          <p:nvPr/>
        </p:nvSpPr>
        <p:spPr>
          <a:xfrm>
            <a:off x="829416" y="10956612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1400916" y="1100775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446" name="Google Shape;446;p45"/>
          <p:cNvSpPr/>
          <p:nvPr/>
        </p:nvSpPr>
        <p:spPr>
          <a:xfrm>
            <a:off x="13414903" y="6086388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45"/>
          <p:cNvSpPr txBox="1"/>
          <p:nvPr/>
        </p:nvSpPr>
        <p:spPr>
          <a:xfrm>
            <a:off x="13986403" y="613753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448" name="Google Shape;448;p45"/>
          <p:cNvSpPr/>
          <p:nvPr/>
        </p:nvSpPr>
        <p:spPr>
          <a:xfrm>
            <a:off x="21302789" y="4447587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21874289" y="449873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450" name="Google Shape;450;p45"/>
          <p:cNvSpPr/>
          <p:nvPr/>
        </p:nvSpPr>
        <p:spPr>
          <a:xfrm>
            <a:off x="18063878" y="10037226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>
            <a:off x="18635378" y="10088371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452" name="Google Shape;452;p45"/>
          <p:cNvSpPr txBox="1"/>
          <p:nvPr>
            <p:ph idx="1" type="body"/>
          </p:nvPr>
        </p:nvSpPr>
        <p:spPr>
          <a:xfrm>
            <a:off x="484213" y="2788899"/>
            <a:ext cx="2273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четыре" showMasterSp="0">
  <p:cSld name="титульник четыре">
    <p:bg>
      <p:bgPr>
        <a:solidFill>
          <a:srgbClr val="C4FD7D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55" name="Google Shape;4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6"/>
          <p:cNvSpPr txBox="1"/>
          <p:nvPr>
            <p:ph idx="12" type="sldNum"/>
          </p:nvPr>
        </p:nvSpPr>
        <p:spPr>
          <a:xfrm>
            <a:off x="23218367" y="749924"/>
            <a:ext cx="61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7" name="Google Shape;457;p46"/>
          <p:cNvSpPr/>
          <p:nvPr/>
        </p:nvSpPr>
        <p:spPr>
          <a:xfrm>
            <a:off x="829416" y="10956612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1400916" y="1100775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459" name="Google Shape;459;p46"/>
          <p:cNvSpPr/>
          <p:nvPr/>
        </p:nvSpPr>
        <p:spPr>
          <a:xfrm>
            <a:off x="17146277" y="8866013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17717777" y="891715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461" name="Google Shape;461;p46"/>
          <p:cNvSpPr/>
          <p:nvPr/>
        </p:nvSpPr>
        <p:spPr>
          <a:xfrm>
            <a:off x="13351113" y="6414275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13922613" y="6465421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1440953" y="5014312"/>
            <a:ext cx="2175300" cy="217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22012453" y="506545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465" name="Google Shape;465;p46"/>
          <p:cNvSpPr txBox="1"/>
          <p:nvPr>
            <p:ph idx="1" type="body"/>
          </p:nvPr>
        </p:nvSpPr>
        <p:spPr>
          <a:xfrm>
            <a:off x="484213" y="2788899"/>
            <a:ext cx="2273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" showMasterSp="0">
  <p:cSld name="текст и изображение"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/>
          <p:nvPr>
            <p:ph idx="2" type="pic"/>
          </p:nvPr>
        </p:nvSpPr>
        <p:spPr>
          <a:xfrm>
            <a:off x="12336463" y="1632578"/>
            <a:ext cx="11412600" cy="113838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47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69" name="Google Shape;46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23133701" y="698367"/>
            <a:ext cx="622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1" name="Google Shape;471;p47"/>
          <p:cNvSpPr txBox="1"/>
          <p:nvPr>
            <p:ph idx="1" type="body"/>
          </p:nvPr>
        </p:nvSpPr>
        <p:spPr>
          <a:xfrm>
            <a:off x="593274" y="2760224"/>
            <a:ext cx="1061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2" name="Google Shape;472;p47"/>
          <p:cNvSpPr txBox="1"/>
          <p:nvPr>
            <p:ph idx="3" type="body"/>
          </p:nvPr>
        </p:nvSpPr>
        <p:spPr>
          <a:xfrm>
            <a:off x="598509" y="1632574"/>
            <a:ext cx="89229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3" name="Google Shape;473;p47"/>
          <p:cNvSpPr txBox="1"/>
          <p:nvPr>
            <p:ph idx="4" type="body"/>
          </p:nvPr>
        </p:nvSpPr>
        <p:spPr>
          <a:xfrm>
            <a:off x="618651" y="4558395"/>
            <a:ext cx="10611000" cy="5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" showMasterSp="0">
  <p:cSld name="код"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/>
          <p:nvPr>
            <p:ph idx="2" type="pic"/>
          </p:nvPr>
        </p:nvSpPr>
        <p:spPr>
          <a:xfrm>
            <a:off x="12336461" y="1632577"/>
            <a:ext cx="11412600" cy="11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48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77" name="Google Shape;47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 txBox="1"/>
          <p:nvPr>
            <p:ph idx="12" type="sldNum"/>
          </p:nvPr>
        </p:nvSpPr>
        <p:spPr>
          <a:xfrm>
            <a:off x="23459667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9" name="Google Shape;479;p48"/>
          <p:cNvSpPr txBox="1"/>
          <p:nvPr>
            <p:ph idx="1" type="body"/>
          </p:nvPr>
        </p:nvSpPr>
        <p:spPr>
          <a:xfrm>
            <a:off x="629703" y="3227725"/>
            <a:ext cx="1061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0" name="Google Shape;480;p48"/>
          <p:cNvSpPr txBox="1"/>
          <p:nvPr>
            <p:ph idx="3" type="body"/>
          </p:nvPr>
        </p:nvSpPr>
        <p:spPr>
          <a:xfrm>
            <a:off x="625184" y="1659225"/>
            <a:ext cx="6754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1" name="Google Shape;481;p48"/>
          <p:cNvSpPr txBox="1"/>
          <p:nvPr>
            <p:ph idx="4" type="body"/>
          </p:nvPr>
        </p:nvSpPr>
        <p:spPr>
          <a:xfrm>
            <a:off x="615932" y="4952107"/>
            <a:ext cx="77082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 в2" showMasterSp="0">
  <p:cSld name="код в2"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/>
          <p:nvPr>
            <p:ph idx="2" type="pic"/>
          </p:nvPr>
        </p:nvSpPr>
        <p:spPr>
          <a:xfrm>
            <a:off x="12336461" y="1632577"/>
            <a:ext cx="11412600" cy="113469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49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85" name="Google Shape;48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>
            <p:ph idx="12" type="sldNum"/>
          </p:nvPr>
        </p:nvSpPr>
        <p:spPr>
          <a:xfrm>
            <a:off x="23459667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611284" y="1632574"/>
            <a:ext cx="10097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8" name="Google Shape;488;p49"/>
          <p:cNvSpPr txBox="1"/>
          <p:nvPr>
            <p:ph idx="3" type="body"/>
          </p:nvPr>
        </p:nvSpPr>
        <p:spPr>
          <a:xfrm>
            <a:off x="661649" y="4952100"/>
            <a:ext cx="10776900" cy="54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9" name="Google Shape;489;p49"/>
          <p:cNvSpPr txBox="1"/>
          <p:nvPr>
            <p:ph idx="4" type="body"/>
          </p:nvPr>
        </p:nvSpPr>
        <p:spPr>
          <a:xfrm>
            <a:off x="610234" y="3749075"/>
            <a:ext cx="82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 на весь слайд" showMasterSp="0">
  <p:cSld name="код на весь слайд">
    <p:bg>
      <p:bgPr>
        <a:solidFill>
          <a:srgbClr val="FFFF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/>
          <p:nvPr>
            <p:ph idx="2" type="pic"/>
          </p:nvPr>
        </p:nvSpPr>
        <p:spPr>
          <a:xfrm>
            <a:off x="62109" y="-4469261"/>
            <a:ext cx="23686800" cy="2355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50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93" name="Google Shape;49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0"/>
          <p:cNvSpPr txBox="1"/>
          <p:nvPr>
            <p:ph idx="12" type="sldNum"/>
          </p:nvPr>
        </p:nvSpPr>
        <p:spPr>
          <a:xfrm>
            <a:off x="23459667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0"/>
          <p:cNvSpPr txBox="1"/>
          <p:nvPr>
            <p:ph idx="1" type="body"/>
          </p:nvPr>
        </p:nvSpPr>
        <p:spPr>
          <a:xfrm>
            <a:off x="573167" y="1670674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6" name="Google Shape;496;p50"/>
          <p:cNvSpPr txBox="1"/>
          <p:nvPr>
            <p:ph idx="3" type="body"/>
          </p:nvPr>
        </p:nvSpPr>
        <p:spPr>
          <a:xfrm>
            <a:off x="630599" y="3351321"/>
            <a:ext cx="1454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7" name="Google Shape;497;p50"/>
          <p:cNvSpPr txBox="1"/>
          <p:nvPr>
            <p:ph idx="4" type="body"/>
          </p:nvPr>
        </p:nvSpPr>
        <p:spPr>
          <a:xfrm>
            <a:off x="579184" y="2704820"/>
            <a:ext cx="82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 копия">
  <p:cSld name="пустой слайд копия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1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623967" y="1670674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23"/>
              <a:buFont typeface="Helvetica Neue"/>
              <a:buNone/>
              <a:defRPr b="1" sz="4823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1" name="Google Shape;501;p51"/>
          <p:cNvSpPr txBox="1"/>
          <p:nvPr>
            <p:ph idx="2" type="body"/>
          </p:nvPr>
        </p:nvSpPr>
        <p:spPr>
          <a:xfrm>
            <a:off x="681399" y="3351321"/>
            <a:ext cx="14545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2" name="Google Shape;502;p51"/>
          <p:cNvSpPr txBox="1"/>
          <p:nvPr>
            <p:ph idx="3" type="body"/>
          </p:nvPr>
        </p:nvSpPr>
        <p:spPr>
          <a:xfrm>
            <a:off x="629984" y="2704820"/>
            <a:ext cx="82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3" name="Google Shape;503;p51"/>
          <p:cNvSpPr/>
          <p:nvPr>
            <p:ph idx="4" type="pic"/>
          </p:nvPr>
        </p:nvSpPr>
        <p:spPr>
          <a:xfrm>
            <a:off x="62109" y="-4469261"/>
            <a:ext cx="23686800" cy="2355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раз" showMasterSp="0">
  <p:cSld name="титульник раз">
    <p:bg>
      <p:bgPr>
        <a:solidFill>
          <a:srgbClr val="C4FD7D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45" name="Google Shape;4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23218367" y="749924"/>
            <a:ext cx="619480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84213" y="2776199"/>
            <a:ext cx="22734000" cy="338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82828" y="10640338"/>
            <a:ext cx="2175224" cy="2175223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1254290" y="10691444"/>
            <a:ext cx="1032300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3396266" y="6857988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13967766" y="6909133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7146277" y="8866013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17717777" y="8917158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21302789" y="4447587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21874289" y="4498733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" showMasterSp="0">
  <p:cSld name="пункты 1"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06" name="Google Shape;50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508" name="Google Shape;508;p52"/>
          <p:cNvSpPr txBox="1"/>
          <p:nvPr>
            <p:ph idx="1" type="body"/>
          </p:nvPr>
        </p:nvSpPr>
        <p:spPr>
          <a:xfrm>
            <a:off x="614450" y="6360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9" name="Google Shape;509;p52"/>
          <p:cNvSpPr txBox="1"/>
          <p:nvPr>
            <p:ph idx="2" type="body"/>
          </p:nvPr>
        </p:nvSpPr>
        <p:spPr>
          <a:xfrm>
            <a:off x="6202507" y="6360316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0" name="Google Shape;510;p52"/>
          <p:cNvSpPr txBox="1"/>
          <p:nvPr>
            <p:ph idx="3" type="body"/>
          </p:nvPr>
        </p:nvSpPr>
        <p:spPr>
          <a:xfrm>
            <a:off x="614451" y="10956735"/>
            <a:ext cx="578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1" name="Google Shape;511;p52"/>
          <p:cNvSpPr txBox="1"/>
          <p:nvPr>
            <p:ph idx="4" type="body"/>
          </p:nvPr>
        </p:nvSpPr>
        <p:spPr>
          <a:xfrm>
            <a:off x="6202507" y="10956735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2" name="Google Shape;512;p52"/>
          <p:cNvSpPr/>
          <p:nvPr>
            <p:ph idx="5" type="pic"/>
          </p:nvPr>
        </p:nvSpPr>
        <p:spPr>
          <a:xfrm>
            <a:off x="597525" y="3507685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52"/>
          <p:cNvSpPr/>
          <p:nvPr>
            <p:ph idx="6" type="pic"/>
          </p:nvPr>
        </p:nvSpPr>
        <p:spPr>
          <a:xfrm>
            <a:off x="6178562" y="3507685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52"/>
          <p:cNvSpPr/>
          <p:nvPr>
            <p:ph idx="7" type="pic"/>
          </p:nvPr>
        </p:nvSpPr>
        <p:spPr>
          <a:xfrm>
            <a:off x="597526" y="7990723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52"/>
          <p:cNvSpPr/>
          <p:nvPr>
            <p:ph idx="8" type="pic"/>
          </p:nvPr>
        </p:nvSpPr>
        <p:spPr>
          <a:xfrm>
            <a:off x="6178553" y="7990712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52"/>
          <p:cNvSpPr txBox="1"/>
          <p:nvPr>
            <p:ph idx="9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2" showMasterSp="0">
  <p:cSld name="пункты 2"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19" name="Google Shape;51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23133701" y="698367"/>
            <a:ext cx="617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21" name="Google Shape;521;p53"/>
          <p:cNvSpPr txBox="1"/>
          <p:nvPr>
            <p:ph idx="1" type="body"/>
          </p:nvPr>
        </p:nvSpPr>
        <p:spPr>
          <a:xfrm>
            <a:off x="614450" y="6360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2" name="Google Shape;522;p53"/>
          <p:cNvSpPr txBox="1"/>
          <p:nvPr>
            <p:ph idx="2" type="body"/>
          </p:nvPr>
        </p:nvSpPr>
        <p:spPr>
          <a:xfrm>
            <a:off x="6202507" y="6360316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3" name="Google Shape;523;p53"/>
          <p:cNvSpPr txBox="1"/>
          <p:nvPr>
            <p:ph idx="3" type="body"/>
          </p:nvPr>
        </p:nvSpPr>
        <p:spPr>
          <a:xfrm>
            <a:off x="12419338" y="6351897"/>
            <a:ext cx="5786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4" name="Google Shape;524;p53"/>
          <p:cNvSpPr txBox="1"/>
          <p:nvPr>
            <p:ph idx="4" type="body"/>
          </p:nvPr>
        </p:nvSpPr>
        <p:spPr>
          <a:xfrm>
            <a:off x="18454681" y="6351909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25" name="Google Shape;525;p53"/>
          <p:cNvSpPr/>
          <p:nvPr>
            <p:ph idx="5" type="pic"/>
          </p:nvPr>
        </p:nvSpPr>
        <p:spPr>
          <a:xfrm>
            <a:off x="597525" y="3507685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53"/>
          <p:cNvSpPr/>
          <p:nvPr>
            <p:ph idx="6" type="pic"/>
          </p:nvPr>
        </p:nvSpPr>
        <p:spPr>
          <a:xfrm>
            <a:off x="6178562" y="3507685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53"/>
          <p:cNvSpPr/>
          <p:nvPr>
            <p:ph idx="7" type="pic"/>
          </p:nvPr>
        </p:nvSpPr>
        <p:spPr>
          <a:xfrm>
            <a:off x="12402412" y="3385884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53"/>
          <p:cNvSpPr/>
          <p:nvPr>
            <p:ph idx="8" type="pic"/>
          </p:nvPr>
        </p:nvSpPr>
        <p:spPr>
          <a:xfrm>
            <a:off x="18430729" y="3385886"/>
            <a:ext cx="3137400" cy="31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53"/>
          <p:cNvSpPr txBox="1"/>
          <p:nvPr>
            <p:ph idx="9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3" showMasterSp="0">
  <p:cSld name="пункты 3">
    <p:bg>
      <p:bgPr>
        <a:solidFill>
          <a:srgbClr val="FFFFFF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4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32" name="Google Shape;53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4"/>
          <p:cNvSpPr txBox="1"/>
          <p:nvPr>
            <p:ph idx="12" type="sldNum"/>
          </p:nvPr>
        </p:nvSpPr>
        <p:spPr>
          <a:xfrm>
            <a:off x="23133701" y="698367"/>
            <a:ext cx="639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34" name="Google Shape;534;p54"/>
          <p:cNvSpPr/>
          <p:nvPr>
            <p:ph idx="2" type="pic"/>
          </p:nvPr>
        </p:nvSpPr>
        <p:spPr>
          <a:xfrm>
            <a:off x="598499" y="3872029"/>
            <a:ext cx="4224600" cy="422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54"/>
          <p:cNvSpPr/>
          <p:nvPr>
            <p:ph idx="3" type="pic"/>
          </p:nvPr>
        </p:nvSpPr>
        <p:spPr>
          <a:xfrm>
            <a:off x="5832266" y="3872029"/>
            <a:ext cx="4224600" cy="422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54"/>
          <p:cNvSpPr/>
          <p:nvPr>
            <p:ph idx="4" type="pic"/>
          </p:nvPr>
        </p:nvSpPr>
        <p:spPr>
          <a:xfrm>
            <a:off x="11720541" y="3872015"/>
            <a:ext cx="4224600" cy="422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54"/>
          <p:cNvSpPr/>
          <p:nvPr>
            <p:ph idx="5" type="pic"/>
          </p:nvPr>
        </p:nvSpPr>
        <p:spPr>
          <a:xfrm>
            <a:off x="17608819" y="3872003"/>
            <a:ext cx="4224600" cy="42246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54"/>
          <p:cNvSpPr txBox="1"/>
          <p:nvPr>
            <p:ph idx="1" type="body"/>
          </p:nvPr>
        </p:nvSpPr>
        <p:spPr>
          <a:xfrm>
            <a:off x="605228" y="10930018"/>
            <a:ext cx="422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39" name="Google Shape;539;p54"/>
          <p:cNvSpPr txBox="1"/>
          <p:nvPr>
            <p:ph idx="6" type="body"/>
          </p:nvPr>
        </p:nvSpPr>
        <p:spPr>
          <a:xfrm>
            <a:off x="614450" y="7906925"/>
            <a:ext cx="4224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0" name="Google Shape;540;p54"/>
          <p:cNvSpPr txBox="1"/>
          <p:nvPr>
            <p:ph idx="7" type="body"/>
          </p:nvPr>
        </p:nvSpPr>
        <p:spPr>
          <a:xfrm>
            <a:off x="5952468" y="790692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1" name="Google Shape;541;p54"/>
          <p:cNvSpPr txBox="1"/>
          <p:nvPr>
            <p:ph idx="8" type="body"/>
          </p:nvPr>
        </p:nvSpPr>
        <p:spPr>
          <a:xfrm>
            <a:off x="11720548" y="7906925"/>
            <a:ext cx="466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2" name="Google Shape;542;p54"/>
          <p:cNvSpPr txBox="1"/>
          <p:nvPr>
            <p:ph idx="9" type="body"/>
          </p:nvPr>
        </p:nvSpPr>
        <p:spPr>
          <a:xfrm>
            <a:off x="5952478" y="10930018"/>
            <a:ext cx="422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3" name="Google Shape;543;p54"/>
          <p:cNvSpPr txBox="1"/>
          <p:nvPr>
            <p:ph idx="13" type="body"/>
          </p:nvPr>
        </p:nvSpPr>
        <p:spPr>
          <a:xfrm>
            <a:off x="11778877" y="10932793"/>
            <a:ext cx="422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4" name="Google Shape;544;p54"/>
          <p:cNvSpPr txBox="1"/>
          <p:nvPr>
            <p:ph idx="14" type="body"/>
          </p:nvPr>
        </p:nvSpPr>
        <p:spPr>
          <a:xfrm>
            <a:off x="17608818" y="790692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5" name="Google Shape;545;p54"/>
          <p:cNvSpPr txBox="1"/>
          <p:nvPr>
            <p:ph idx="15" type="body"/>
          </p:nvPr>
        </p:nvSpPr>
        <p:spPr>
          <a:xfrm>
            <a:off x="17608827" y="10930018"/>
            <a:ext cx="422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6" name="Google Shape;546;p54"/>
          <p:cNvSpPr txBox="1"/>
          <p:nvPr>
            <p:ph idx="16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4" showMasterSp="0">
  <p:cSld name="пункты 4">
    <p:bg>
      <p:bgPr>
        <a:solidFill>
          <a:srgbClr val="FFFFFF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49" name="Google Shape;54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5"/>
          <p:cNvSpPr txBox="1"/>
          <p:nvPr>
            <p:ph idx="12" type="sldNum"/>
          </p:nvPr>
        </p:nvSpPr>
        <p:spPr>
          <a:xfrm>
            <a:off x="23133701" y="698367"/>
            <a:ext cx="639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51" name="Google Shape;551;p55"/>
          <p:cNvSpPr txBox="1"/>
          <p:nvPr>
            <p:ph idx="1" type="body"/>
          </p:nvPr>
        </p:nvSpPr>
        <p:spPr>
          <a:xfrm>
            <a:off x="3514730" y="3913668"/>
            <a:ext cx="82872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2" name="Google Shape;552;p55"/>
          <p:cNvSpPr txBox="1"/>
          <p:nvPr>
            <p:ph idx="2" type="body"/>
          </p:nvPr>
        </p:nvSpPr>
        <p:spPr>
          <a:xfrm>
            <a:off x="3507845" y="9056482"/>
            <a:ext cx="8198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3" name="Google Shape;553;p55"/>
          <p:cNvSpPr txBox="1"/>
          <p:nvPr>
            <p:ph idx="3" type="body"/>
          </p:nvPr>
        </p:nvSpPr>
        <p:spPr>
          <a:xfrm>
            <a:off x="15578255" y="3929376"/>
            <a:ext cx="8287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4" name="Google Shape;554;p55"/>
          <p:cNvSpPr txBox="1"/>
          <p:nvPr>
            <p:ph idx="4" type="body"/>
          </p:nvPr>
        </p:nvSpPr>
        <p:spPr>
          <a:xfrm>
            <a:off x="15558647" y="9053055"/>
            <a:ext cx="819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5" name="Google Shape;555;p55"/>
          <p:cNvSpPr/>
          <p:nvPr>
            <p:ph idx="5" type="pic"/>
          </p:nvPr>
        </p:nvSpPr>
        <p:spPr>
          <a:xfrm>
            <a:off x="597525" y="3591927"/>
            <a:ext cx="2338800" cy="23388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55"/>
          <p:cNvSpPr/>
          <p:nvPr>
            <p:ph idx="6" type="pic"/>
          </p:nvPr>
        </p:nvSpPr>
        <p:spPr>
          <a:xfrm>
            <a:off x="597536" y="8479701"/>
            <a:ext cx="2338800" cy="23388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55"/>
          <p:cNvSpPr/>
          <p:nvPr>
            <p:ph idx="7" type="pic"/>
          </p:nvPr>
        </p:nvSpPr>
        <p:spPr>
          <a:xfrm>
            <a:off x="12624968" y="3591922"/>
            <a:ext cx="2338800" cy="23388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55"/>
          <p:cNvSpPr/>
          <p:nvPr>
            <p:ph idx="8" type="pic"/>
          </p:nvPr>
        </p:nvSpPr>
        <p:spPr>
          <a:xfrm>
            <a:off x="12624968" y="8479697"/>
            <a:ext cx="2338800" cy="2338800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55"/>
          <p:cNvSpPr txBox="1"/>
          <p:nvPr>
            <p:ph idx="9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5" showMasterSp="0">
  <p:cSld name="пункты 5">
    <p:bg>
      <p:bgPr>
        <a:solidFill>
          <a:srgbClr val="FFFFFF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62" name="Google Shape;56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6"/>
          <p:cNvSpPr txBox="1"/>
          <p:nvPr>
            <p:ph idx="12" type="sldNum"/>
          </p:nvPr>
        </p:nvSpPr>
        <p:spPr>
          <a:xfrm>
            <a:off x="23133701" y="698367"/>
            <a:ext cx="639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64" name="Google Shape;564;p56"/>
          <p:cNvSpPr txBox="1"/>
          <p:nvPr>
            <p:ph idx="1" type="body"/>
          </p:nvPr>
        </p:nvSpPr>
        <p:spPr>
          <a:xfrm>
            <a:off x="2592671" y="3913675"/>
            <a:ext cx="1300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5" name="Google Shape;565;p56"/>
          <p:cNvSpPr txBox="1"/>
          <p:nvPr>
            <p:ph idx="2" type="body"/>
          </p:nvPr>
        </p:nvSpPr>
        <p:spPr>
          <a:xfrm>
            <a:off x="2592677" y="6661925"/>
            <a:ext cx="12134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6" name="Google Shape;566;p56"/>
          <p:cNvSpPr txBox="1"/>
          <p:nvPr>
            <p:ph idx="3" type="body"/>
          </p:nvPr>
        </p:nvSpPr>
        <p:spPr>
          <a:xfrm>
            <a:off x="2630627" y="9743150"/>
            <a:ext cx="123333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67" name="Google Shape;567;p56"/>
          <p:cNvSpPr/>
          <p:nvPr>
            <p:ph idx="4" type="pic"/>
          </p:nvPr>
        </p:nvSpPr>
        <p:spPr>
          <a:xfrm>
            <a:off x="565315" y="3548174"/>
            <a:ext cx="1790700" cy="19527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56"/>
          <p:cNvSpPr/>
          <p:nvPr>
            <p:ph idx="5" type="pic"/>
          </p:nvPr>
        </p:nvSpPr>
        <p:spPr>
          <a:xfrm>
            <a:off x="565315" y="9258288"/>
            <a:ext cx="1790700" cy="16956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56"/>
          <p:cNvSpPr/>
          <p:nvPr>
            <p:ph idx="6" type="pic"/>
          </p:nvPr>
        </p:nvSpPr>
        <p:spPr>
          <a:xfrm>
            <a:off x="651052" y="6395213"/>
            <a:ext cx="1619400" cy="14193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56"/>
          <p:cNvSpPr/>
          <p:nvPr>
            <p:ph idx="7" type="pic"/>
          </p:nvPr>
        </p:nvSpPr>
        <p:spPr>
          <a:xfrm>
            <a:off x="12336463" y="0"/>
            <a:ext cx="120474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1" name="Google Shape;571;p56"/>
          <p:cNvSpPr txBox="1"/>
          <p:nvPr>
            <p:ph idx="8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6" showMasterSp="0">
  <p:cSld name="пункты 6"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74" name="Google Shape;574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7"/>
          <p:cNvSpPr txBox="1"/>
          <p:nvPr>
            <p:ph idx="12" type="sldNum"/>
          </p:nvPr>
        </p:nvSpPr>
        <p:spPr>
          <a:xfrm>
            <a:off x="23133701" y="698367"/>
            <a:ext cx="639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57"/>
          <p:cNvSpPr/>
          <p:nvPr>
            <p:ph idx="2" type="pic"/>
          </p:nvPr>
        </p:nvSpPr>
        <p:spPr>
          <a:xfrm>
            <a:off x="12336463" y="0"/>
            <a:ext cx="12047400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57"/>
          <p:cNvSpPr txBox="1"/>
          <p:nvPr>
            <p:ph idx="1" type="body"/>
          </p:nvPr>
        </p:nvSpPr>
        <p:spPr>
          <a:xfrm>
            <a:off x="598500" y="7092363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8" name="Google Shape;578;p57"/>
          <p:cNvSpPr txBox="1"/>
          <p:nvPr>
            <p:ph idx="3" type="body"/>
          </p:nvPr>
        </p:nvSpPr>
        <p:spPr>
          <a:xfrm>
            <a:off x="7576553" y="704532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9" name="Google Shape;579;p57"/>
          <p:cNvSpPr txBox="1"/>
          <p:nvPr>
            <p:ph idx="4" type="body"/>
          </p:nvPr>
        </p:nvSpPr>
        <p:spPr>
          <a:xfrm>
            <a:off x="601901" y="4060812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0" name="Google Shape;580;p57"/>
          <p:cNvSpPr txBox="1"/>
          <p:nvPr>
            <p:ph idx="5" type="body"/>
          </p:nvPr>
        </p:nvSpPr>
        <p:spPr>
          <a:xfrm>
            <a:off x="7495285" y="4094229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1" name="Google Shape;581;p57"/>
          <p:cNvSpPr txBox="1"/>
          <p:nvPr>
            <p:ph idx="6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7" showMasterSp="0">
  <p:cSld name="пункты 7"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84" name="Google Shape;58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586" name="Google Shape;586;p58"/>
          <p:cNvSpPr txBox="1"/>
          <p:nvPr>
            <p:ph idx="1" type="body"/>
          </p:nvPr>
        </p:nvSpPr>
        <p:spPr>
          <a:xfrm>
            <a:off x="2409500" y="3913675"/>
            <a:ext cx="974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7" name="Google Shape;587;p58"/>
          <p:cNvSpPr txBox="1"/>
          <p:nvPr>
            <p:ph idx="2" type="body"/>
          </p:nvPr>
        </p:nvSpPr>
        <p:spPr>
          <a:xfrm>
            <a:off x="2409501" y="6433325"/>
            <a:ext cx="9743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8" name="Google Shape;588;p58"/>
          <p:cNvSpPr txBox="1"/>
          <p:nvPr>
            <p:ph idx="3" type="body"/>
          </p:nvPr>
        </p:nvSpPr>
        <p:spPr>
          <a:xfrm>
            <a:off x="2409501" y="9413450"/>
            <a:ext cx="9743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89" name="Google Shape;589;p58"/>
          <p:cNvSpPr/>
          <p:nvPr>
            <p:ph idx="4" type="pic"/>
          </p:nvPr>
        </p:nvSpPr>
        <p:spPr>
          <a:xfrm>
            <a:off x="565315" y="3548174"/>
            <a:ext cx="1790700" cy="195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58"/>
          <p:cNvSpPr/>
          <p:nvPr>
            <p:ph idx="5" type="pic"/>
          </p:nvPr>
        </p:nvSpPr>
        <p:spPr>
          <a:xfrm>
            <a:off x="565315" y="9105888"/>
            <a:ext cx="1790700" cy="16956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58"/>
          <p:cNvSpPr/>
          <p:nvPr>
            <p:ph idx="6" type="pic"/>
          </p:nvPr>
        </p:nvSpPr>
        <p:spPr>
          <a:xfrm>
            <a:off x="651052" y="6433313"/>
            <a:ext cx="1619400" cy="14193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58"/>
          <p:cNvSpPr txBox="1"/>
          <p:nvPr>
            <p:ph idx="7" type="body"/>
          </p:nvPr>
        </p:nvSpPr>
        <p:spPr>
          <a:xfrm>
            <a:off x="14200675" y="3913675"/>
            <a:ext cx="9099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3" name="Google Shape;593;p58"/>
          <p:cNvSpPr txBox="1"/>
          <p:nvPr>
            <p:ph idx="8" type="body"/>
          </p:nvPr>
        </p:nvSpPr>
        <p:spPr>
          <a:xfrm>
            <a:off x="14200675" y="6395225"/>
            <a:ext cx="9099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4" name="Google Shape;594;p58"/>
          <p:cNvSpPr txBox="1"/>
          <p:nvPr>
            <p:ph idx="9" type="body"/>
          </p:nvPr>
        </p:nvSpPr>
        <p:spPr>
          <a:xfrm>
            <a:off x="14200674" y="9413450"/>
            <a:ext cx="941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5" name="Google Shape;595;p58"/>
          <p:cNvSpPr/>
          <p:nvPr>
            <p:ph idx="13" type="pic"/>
          </p:nvPr>
        </p:nvSpPr>
        <p:spPr>
          <a:xfrm>
            <a:off x="12283229" y="3548174"/>
            <a:ext cx="1790700" cy="19527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58"/>
          <p:cNvSpPr/>
          <p:nvPr>
            <p:ph idx="14" type="pic"/>
          </p:nvPr>
        </p:nvSpPr>
        <p:spPr>
          <a:xfrm>
            <a:off x="12283229" y="9105888"/>
            <a:ext cx="1790700" cy="16956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58"/>
          <p:cNvSpPr/>
          <p:nvPr>
            <p:ph idx="15" type="pic"/>
          </p:nvPr>
        </p:nvSpPr>
        <p:spPr>
          <a:xfrm>
            <a:off x="12368966" y="6395213"/>
            <a:ext cx="1619400" cy="1419300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58"/>
          <p:cNvSpPr txBox="1"/>
          <p:nvPr>
            <p:ph idx="16" type="body"/>
          </p:nvPr>
        </p:nvSpPr>
        <p:spPr>
          <a:xfrm>
            <a:off x="597523" y="1613524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8" showMasterSp="0">
  <p:cSld name="пункты 8">
    <p:bg>
      <p:bgPr>
        <a:solidFill>
          <a:srgbClr val="FFFFFF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01" name="Google Shape;60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603" name="Google Shape;603;p59"/>
          <p:cNvSpPr txBox="1"/>
          <p:nvPr>
            <p:ph idx="1" type="body"/>
          </p:nvPr>
        </p:nvSpPr>
        <p:spPr>
          <a:xfrm>
            <a:off x="3283010" y="5198883"/>
            <a:ext cx="79506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4" name="Google Shape;604;p59"/>
          <p:cNvSpPr/>
          <p:nvPr>
            <p:ph idx="2" type="pic"/>
          </p:nvPr>
        </p:nvSpPr>
        <p:spPr>
          <a:xfrm>
            <a:off x="773541" y="5338486"/>
            <a:ext cx="1535700" cy="18489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59"/>
          <p:cNvSpPr txBox="1"/>
          <p:nvPr>
            <p:ph idx="3" type="body"/>
          </p:nvPr>
        </p:nvSpPr>
        <p:spPr>
          <a:xfrm>
            <a:off x="3283010" y="9359307"/>
            <a:ext cx="79506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6" name="Google Shape;606;p59"/>
          <p:cNvSpPr/>
          <p:nvPr>
            <p:ph idx="4" type="pic"/>
          </p:nvPr>
        </p:nvSpPr>
        <p:spPr>
          <a:xfrm>
            <a:off x="744317" y="9498192"/>
            <a:ext cx="1773900" cy="199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59"/>
          <p:cNvSpPr/>
          <p:nvPr>
            <p:ph idx="5" type="pic"/>
          </p:nvPr>
        </p:nvSpPr>
        <p:spPr>
          <a:xfrm>
            <a:off x="12534754" y="5084524"/>
            <a:ext cx="2574000" cy="23568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59"/>
          <p:cNvSpPr txBox="1"/>
          <p:nvPr>
            <p:ph idx="6" type="body"/>
          </p:nvPr>
        </p:nvSpPr>
        <p:spPr>
          <a:xfrm>
            <a:off x="15676624" y="5186067"/>
            <a:ext cx="75711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9" name="Google Shape;609;p59"/>
          <p:cNvSpPr txBox="1"/>
          <p:nvPr>
            <p:ph idx="7" type="body"/>
          </p:nvPr>
        </p:nvSpPr>
        <p:spPr>
          <a:xfrm>
            <a:off x="563649" y="1595575"/>
            <a:ext cx="222471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9" showMasterSp="0">
  <p:cSld name="пункты 9"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12" name="Google Shape;61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614" name="Google Shape;614;p60"/>
          <p:cNvSpPr txBox="1"/>
          <p:nvPr>
            <p:ph idx="1" type="body"/>
          </p:nvPr>
        </p:nvSpPr>
        <p:spPr>
          <a:xfrm>
            <a:off x="605214" y="9768899"/>
            <a:ext cx="10605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5" name="Google Shape;615;p60"/>
          <p:cNvSpPr txBox="1"/>
          <p:nvPr>
            <p:ph idx="2" type="body"/>
          </p:nvPr>
        </p:nvSpPr>
        <p:spPr>
          <a:xfrm>
            <a:off x="11844252" y="9768899"/>
            <a:ext cx="11565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6" name="Google Shape;616;p60"/>
          <p:cNvSpPr txBox="1"/>
          <p:nvPr>
            <p:ph idx="3" type="body"/>
          </p:nvPr>
        </p:nvSpPr>
        <p:spPr>
          <a:xfrm>
            <a:off x="614448" y="7906925"/>
            <a:ext cx="11721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7" name="Google Shape;617;p60"/>
          <p:cNvSpPr txBox="1"/>
          <p:nvPr>
            <p:ph idx="4" type="body"/>
          </p:nvPr>
        </p:nvSpPr>
        <p:spPr>
          <a:xfrm>
            <a:off x="11859658" y="7889974"/>
            <a:ext cx="117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8" name="Google Shape;618;p60"/>
          <p:cNvSpPr/>
          <p:nvPr>
            <p:ph idx="5" type="pic"/>
          </p:nvPr>
        </p:nvSpPr>
        <p:spPr>
          <a:xfrm>
            <a:off x="12216630" y="4179499"/>
            <a:ext cx="3448200" cy="34482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60"/>
          <p:cNvSpPr/>
          <p:nvPr>
            <p:ph idx="6" type="pic"/>
          </p:nvPr>
        </p:nvSpPr>
        <p:spPr>
          <a:xfrm>
            <a:off x="114147" y="3513034"/>
            <a:ext cx="3859500" cy="38595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60"/>
          <p:cNvSpPr txBox="1"/>
          <p:nvPr>
            <p:ph idx="7" type="body"/>
          </p:nvPr>
        </p:nvSpPr>
        <p:spPr>
          <a:xfrm>
            <a:off x="699125" y="1622350"/>
            <a:ext cx="218313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0 " showMasterSp="0">
  <p:cSld name="пункты 10 ">
    <p:bg>
      <p:bgPr>
        <a:solidFill>
          <a:srgbClr val="FFFFF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23" name="Google Shape;62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625" name="Google Shape;625;p61"/>
          <p:cNvSpPr txBox="1"/>
          <p:nvPr>
            <p:ph idx="1" type="body"/>
          </p:nvPr>
        </p:nvSpPr>
        <p:spPr>
          <a:xfrm>
            <a:off x="605236" y="10657893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6" name="Google Shape;626;p61"/>
          <p:cNvSpPr txBox="1"/>
          <p:nvPr>
            <p:ph idx="2" type="body"/>
          </p:nvPr>
        </p:nvSpPr>
        <p:spPr>
          <a:xfrm>
            <a:off x="9121147" y="10657902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7" name="Google Shape;627;p61"/>
          <p:cNvSpPr txBox="1"/>
          <p:nvPr>
            <p:ph idx="3" type="body"/>
          </p:nvPr>
        </p:nvSpPr>
        <p:spPr>
          <a:xfrm>
            <a:off x="17616307" y="10558698"/>
            <a:ext cx="564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8" name="Google Shape;628;p61"/>
          <p:cNvSpPr txBox="1"/>
          <p:nvPr>
            <p:ph idx="4" type="body"/>
          </p:nvPr>
        </p:nvSpPr>
        <p:spPr>
          <a:xfrm>
            <a:off x="614450" y="7906912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29" name="Google Shape;629;p61"/>
          <p:cNvSpPr txBox="1"/>
          <p:nvPr>
            <p:ph idx="5" type="body"/>
          </p:nvPr>
        </p:nvSpPr>
        <p:spPr>
          <a:xfrm>
            <a:off x="9136543" y="788997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0" name="Google Shape;630;p61"/>
          <p:cNvSpPr txBox="1"/>
          <p:nvPr>
            <p:ph idx="6" type="body"/>
          </p:nvPr>
        </p:nvSpPr>
        <p:spPr>
          <a:xfrm>
            <a:off x="17573967" y="7799162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1" name="Google Shape;631;p61"/>
          <p:cNvSpPr/>
          <p:nvPr>
            <p:ph idx="7" type="pic"/>
          </p:nvPr>
        </p:nvSpPr>
        <p:spPr>
          <a:xfrm>
            <a:off x="699125" y="4287499"/>
            <a:ext cx="3804600" cy="38046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61"/>
          <p:cNvSpPr/>
          <p:nvPr>
            <p:ph idx="8" type="pic"/>
          </p:nvPr>
        </p:nvSpPr>
        <p:spPr>
          <a:xfrm>
            <a:off x="9136561" y="4172473"/>
            <a:ext cx="3804600" cy="38046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61"/>
          <p:cNvSpPr/>
          <p:nvPr>
            <p:ph idx="9" type="pic"/>
          </p:nvPr>
        </p:nvSpPr>
        <p:spPr>
          <a:xfrm>
            <a:off x="17573976" y="4179732"/>
            <a:ext cx="3804600" cy="38046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61"/>
          <p:cNvSpPr txBox="1"/>
          <p:nvPr>
            <p:ph idx="13" type="body"/>
          </p:nvPr>
        </p:nvSpPr>
        <p:spPr>
          <a:xfrm>
            <a:off x="559426" y="1622350"/>
            <a:ext cx="17217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два" showMasterSp="0">
  <p:cSld name="титульник два">
    <p:bg>
      <p:bgPr>
        <a:solidFill>
          <a:srgbClr val="C4FD7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23218367" y="749924"/>
            <a:ext cx="619480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829416" y="10956612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1400916" y="11007757"/>
            <a:ext cx="1032301" cy="20730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17146277" y="8866013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17717777" y="8917158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21302789" y="4447587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1874289" y="4498733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2788479" y="6408613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13359979" y="6459758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484213" y="2776199"/>
            <a:ext cx="22734000" cy="338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1" showMasterSp="0">
  <p:cSld name="пункты 11">
    <p:bg>
      <p:bgPr>
        <a:solidFill>
          <a:srgbClr val="FFFFFF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2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37" name="Google Shape;63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639" name="Google Shape;639;p62"/>
          <p:cNvSpPr txBox="1"/>
          <p:nvPr>
            <p:ph idx="1" type="body"/>
          </p:nvPr>
        </p:nvSpPr>
        <p:spPr>
          <a:xfrm>
            <a:off x="605236" y="10657893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0" name="Google Shape;640;p62"/>
          <p:cNvSpPr txBox="1"/>
          <p:nvPr>
            <p:ph idx="2" type="body"/>
          </p:nvPr>
        </p:nvSpPr>
        <p:spPr>
          <a:xfrm>
            <a:off x="6358011" y="10657902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1" name="Google Shape;641;p62"/>
          <p:cNvSpPr txBox="1"/>
          <p:nvPr>
            <p:ph idx="3" type="body"/>
          </p:nvPr>
        </p:nvSpPr>
        <p:spPr>
          <a:xfrm>
            <a:off x="12161983" y="10686473"/>
            <a:ext cx="564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2" name="Google Shape;642;p62"/>
          <p:cNvSpPr txBox="1"/>
          <p:nvPr>
            <p:ph idx="4" type="body"/>
          </p:nvPr>
        </p:nvSpPr>
        <p:spPr>
          <a:xfrm>
            <a:off x="614450" y="7906912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3" name="Google Shape;643;p62"/>
          <p:cNvSpPr txBox="1"/>
          <p:nvPr>
            <p:ph idx="5" type="body"/>
          </p:nvPr>
        </p:nvSpPr>
        <p:spPr>
          <a:xfrm>
            <a:off x="6449605" y="788997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4" name="Google Shape;644;p62"/>
          <p:cNvSpPr txBox="1"/>
          <p:nvPr>
            <p:ph idx="6" type="body"/>
          </p:nvPr>
        </p:nvSpPr>
        <p:spPr>
          <a:xfrm>
            <a:off x="12132343" y="7888837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5" name="Google Shape;645;p62"/>
          <p:cNvSpPr txBox="1"/>
          <p:nvPr>
            <p:ph idx="7" type="body"/>
          </p:nvPr>
        </p:nvSpPr>
        <p:spPr>
          <a:xfrm>
            <a:off x="17856998" y="10690628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6" name="Google Shape;646;p62"/>
          <p:cNvSpPr txBox="1"/>
          <p:nvPr>
            <p:ph idx="8" type="body"/>
          </p:nvPr>
        </p:nvSpPr>
        <p:spPr>
          <a:xfrm>
            <a:off x="17872392" y="7922704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47" name="Google Shape;647;p62"/>
          <p:cNvSpPr/>
          <p:nvPr>
            <p:ph idx="9" type="pic"/>
          </p:nvPr>
        </p:nvSpPr>
        <p:spPr>
          <a:xfrm>
            <a:off x="13087181" y="3951661"/>
            <a:ext cx="3448200" cy="3448200"/>
          </a:xfrm>
          <a:prstGeom prst="rect">
            <a:avLst/>
          </a:prstGeom>
          <a:noFill/>
          <a:ln>
            <a:noFill/>
          </a:ln>
        </p:spPr>
      </p:sp>
      <p:sp>
        <p:nvSpPr>
          <p:cNvPr id="648" name="Google Shape;648;p62"/>
          <p:cNvSpPr/>
          <p:nvPr>
            <p:ph idx="13" type="pic"/>
          </p:nvPr>
        </p:nvSpPr>
        <p:spPr>
          <a:xfrm>
            <a:off x="7583606" y="4176193"/>
            <a:ext cx="3448200" cy="3448200"/>
          </a:xfrm>
          <a:prstGeom prst="rect">
            <a:avLst/>
          </a:prstGeom>
          <a:noFill/>
          <a:ln>
            <a:noFill/>
          </a:ln>
        </p:spPr>
      </p:sp>
      <p:sp>
        <p:nvSpPr>
          <p:cNvPr id="649" name="Google Shape;649;p62"/>
          <p:cNvSpPr/>
          <p:nvPr>
            <p:ph idx="14" type="pic"/>
          </p:nvPr>
        </p:nvSpPr>
        <p:spPr>
          <a:xfrm>
            <a:off x="979415" y="4158660"/>
            <a:ext cx="3300900" cy="33009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p62"/>
          <p:cNvSpPr/>
          <p:nvPr>
            <p:ph idx="15" type="pic"/>
          </p:nvPr>
        </p:nvSpPr>
        <p:spPr>
          <a:xfrm>
            <a:off x="18281890" y="3951669"/>
            <a:ext cx="3448200" cy="34482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62"/>
          <p:cNvSpPr txBox="1"/>
          <p:nvPr>
            <p:ph idx="16" type="body"/>
          </p:nvPr>
        </p:nvSpPr>
        <p:spPr>
          <a:xfrm>
            <a:off x="699126" y="1622350"/>
            <a:ext cx="17217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  <a:defRPr b="1" sz="514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12" showMasterSp="0">
  <p:cSld name="пункты 12">
    <p:bg>
      <p:bgPr>
        <a:solidFill>
          <a:srgbClr val="FFFFFF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3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54" name="Google Shape;65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  <a:defRPr sz="2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solidFill>
                <a:srgbClr val="FFFFFF"/>
              </a:solidFill>
            </a:endParaRPr>
          </a:p>
        </p:txBody>
      </p:sp>
      <p:sp>
        <p:nvSpPr>
          <p:cNvPr id="656" name="Google Shape;656;p63"/>
          <p:cNvSpPr txBox="1"/>
          <p:nvPr>
            <p:ph idx="1" type="body"/>
          </p:nvPr>
        </p:nvSpPr>
        <p:spPr>
          <a:xfrm>
            <a:off x="605236" y="10657893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7" name="Google Shape;657;p63"/>
          <p:cNvSpPr txBox="1"/>
          <p:nvPr>
            <p:ph idx="2" type="body"/>
          </p:nvPr>
        </p:nvSpPr>
        <p:spPr>
          <a:xfrm>
            <a:off x="9121147" y="10657902"/>
            <a:ext cx="57708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8" name="Google Shape;658;p63"/>
          <p:cNvSpPr txBox="1"/>
          <p:nvPr>
            <p:ph idx="3" type="body"/>
          </p:nvPr>
        </p:nvSpPr>
        <p:spPr>
          <a:xfrm>
            <a:off x="17370607" y="10465597"/>
            <a:ext cx="5640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9" name="Google Shape;659;p63"/>
          <p:cNvSpPr txBox="1"/>
          <p:nvPr>
            <p:ph idx="4" type="body"/>
          </p:nvPr>
        </p:nvSpPr>
        <p:spPr>
          <a:xfrm>
            <a:off x="614450" y="7906912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0" name="Google Shape;660;p63"/>
          <p:cNvSpPr txBox="1"/>
          <p:nvPr>
            <p:ph idx="5" type="body"/>
          </p:nvPr>
        </p:nvSpPr>
        <p:spPr>
          <a:xfrm>
            <a:off x="8984143" y="788997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1" name="Google Shape;661;p63"/>
          <p:cNvSpPr txBox="1"/>
          <p:nvPr>
            <p:ph idx="6" type="body"/>
          </p:nvPr>
        </p:nvSpPr>
        <p:spPr>
          <a:xfrm>
            <a:off x="17328267" y="7896562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2" name="Google Shape;662;p63"/>
          <p:cNvSpPr txBox="1"/>
          <p:nvPr>
            <p:ph idx="7" type="body"/>
          </p:nvPr>
        </p:nvSpPr>
        <p:spPr>
          <a:xfrm>
            <a:off x="617850" y="5091262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3" name="Google Shape;663;p63"/>
          <p:cNvSpPr txBox="1"/>
          <p:nvPr>
            <p:ph idx="8" type="body"/>
          </p:nvPr>
        </p:nvSpPr>
        <p:spPr>
          <a:xfrm>
            <a:off x="9029875" y="5065879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4" name="Google Shape;664;p63"/>
          <p:cNvSpPr txBox="1"/>
          <p:nvPr>
            <p:ph idx="9" type="body"/>
          </p:nvPr>
        </p:nvSpPr>
        <p:spPr>
          <a:xfrm>
            <a:off x="17259699" y="5053179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5" name="Google Shape;665;p63"/>
          <p:cNvSpPr txBox="1"/>
          <p:nvPr>
            <p:ph idx="13" type="body"/>
          </p:nvPr>
        </p:nvSpPr>
        <p:spPr>
          <a:xfrm>
            <a:off x="572126" y="1622350"/>
            <a:ext cx="172173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е половины" showMasterSp="0">
  <p:cSld name="Две половины"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/>
          <p:nvPr/>
        </p:nvSpPr>
        <p:spPr>
          <a:xfrm>
            <a:off x="12199777" y="-8467"/>
            <a:ext cx="12184200" cy="13764600"/>
          </a:xfrm>
          <a:prstGeom prst="rect">
            <a:avLst/>
          </a:prstGeom>
          <a:solidFill>
            <a:srgbClr val="E0E7E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64"/>
          <p:cNvSpPr txBox="1"/>
          <p:nvPr>
            <p:ph idx="1" type="body"/>
          </p:nvPr>
        </p:nvSpPr>
        <p:spPr>
          <a:xfrm>
            <a:off x="12824228" y="1534209"/>
            <a:ext cx="63567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94"/>
              <a:buFont typeface="Helvetica Neue"/>
              <a:buNone/>
              <a:defRPr b="1" sz="5194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9" name="Google Shape;669;p64"/>
          <p:cNvSpPr/>
          <p:nvPr>
            <p:ph idx="2" type="pic"/>
          </p:nvPr>
        </p:nvSpPr>
        <p:spPr>
          <a:xfrm>
            <a:off x="20689992" y="1600810"/>
            <a:ext cx="3381000" cy="2976600"/>
          </a:xfrm>
          <a:prstGeom prst="rect">
            <a:avLst/>
          </a:prstGeom>
          <a:noFill/>
          <a:ln>
            <a:noFill/>
          </a:ln>
        </p:spPr>
      </p:sp>
      <p:sp>
        <p:nvSpPr>
          <p:cNvPr id="670" name="Google Shape;670;p64"/>
          <p:cNvSpPr/>
          <p:nvPr>
            <p:ph idx="3" type="pic"/>
          </p:nvPr>
        </p:nvSpPr>
        <p:spPr>
          <a:xfrm>
            <a:off x="8194209" y="1643203"/>
            <a:ext cx="3543300" cy="3111300"/>
          </a:xfrm>
          <a:prstGeom prst="rect">
            <a:avLst/>
          </a:prstGeom>
          <a:noFill/>
          <a:ln>
            <a:noFill/>
          </a:ln>
        </p:spPr>
      </p:sp>
      <p:sp>
        <p:nvSpPr>
          <p:cNvPr id="671" name="Google Shape;671;p64"/>
          <p:cNvSpPr txBox="1"/>
          <p:nvPr>
            <p:ph idx="4" type="body"/>
          </p:nvPr>
        </p:nvSpPr>
        <p:spPr>
          <a:xfrm>
            <a:off x="1807622" y="4852346"/>
            <a:ext cx="63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2" name="Google Shape;672;p64"/>
          <p:cNvSpPr txBox="1"/>
          <p:nvPr>
            <p:ph idx="5" type="body"/>
          </p:nvPr>
        </p:nvSpPr>
        <p:spPr>
          <a:xfrm>
            <a:off x="14220575" y="4852199"/>
            <a:ext cx="63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3" name="Google Shape;673;p64"/>
          <p:cNvSpPr txBox="1"/>
          <p:nvPr>
            <p:ph idx="6" type="body"/>
          </p:nvPr>
        </p:nvSpPr>
        <p:spPr>
          <a:xfrm>
            <a:off x="1807622" y="7900372"/>
            <a:ext cx="62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4" name="Google Shape;674;p64"/>
          <p:cNvSpPr txBox="1"/>
          <p:nvPr>
            <p:ph idx="7" type="body"/>
          </p:nvPr>
        </p:nvSpPr>
        <p:spPr>
          <a:xfrm>
            <a:off x="14220575" y="7917974"/>
            <a:ext cx="635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5" name="Google Shape;675;p64"/>
          <p:cNvSpPr/>
          <p:nvPr/>
        </p:nvSpPr>
        <p:spPr>
          <a:xfrm>
            <a:off x="702247" y="4949035"/>
            <a:ext cx="609600" cy="609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6" name="Google Shape;676;p64"/>
          <p:cNvSpPr/>
          <p:nvPr/>
        </p:nvSpPr>
        <p:spPr>
          <a:xfrm>
            <a:off x="702247" y="7895435"/>
            <a:ext cx="609600" cy="609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12911180" y="4949035"/>
            <a:ext cx="609600" cy="609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12911180" y="7895435"/>
            <a:ext cx="609600" cy="609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64"/>
          <p:cNvSpPr txBox="1"/>
          <p:nvPr>
            <p:ph idx="8" type="body"/>
          </p:nvPr>
        </p:nvSpPr>
        <p:spPr>
          <a:xfrm>
            <a:off x="609255" y="1577352"/>
            <a:ext cx="81342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  <a:defRPr b="1" sz="5035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0" name="Google Shape;680;p64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681" name="Google Shape;681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4"/>
          <p:cNvSpPr txBox="1"/>
          <p:nvPr>
            <p:ph idx="12" type="sldNum"/>
          </p:nvPr>
        </p:nvSpPr>
        <p:spPr>
          <a:xfrm>
            <a:off x="22875554" y="749924"/>
            <a:ext cx="85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1 черные">
  <p:cSld name="диаграмы 1 черные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5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65"/>
          <p:cNvSpPr txBox="1"/>
          <p:nvPr>
            <p:ph idx="1" type="body"/>
          </p:nvPr>
        </p:nvSpPr>
        <p:spPr>
          <a:xfrm>
            <a:off x="716599" y="1567775"/>
            <a:ext cx="139926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6" name="Google Shape;686;p65"/>
          <p:cNvSpPr txBox="1"/>
          <p:nvPr>
            <p:ph idx="2" type="body"/>
          </p:nvPr>
        </p:nvSpPr>
        <p:spPr>
          <a:xfrm>
            <a:off x="625953" y="3234375"/>
            <a:ext cx="137619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7" name="Google Shape;687;p65"/>
          <p:cNvSpPr/>
          <p:nvPr>
            <p:ph idx="3" type="pic"/>
          </p:nvPr>
        </p:nvSpPr>
        <p:spPr>
          <a:xfrm>
            <a:off x="5554599" y="4857182"/>
            <a:ext cx="13274700" cy="737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2 черные ">
  <p:cSld name="диаграмы 2 черные 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p66"/>
          <p:cNvSpPr txBox="1"/>
          <p:nvPr>
            <p:ph idx="1" type="body"/>
          </p:nvPr>
        </p:nvSpPr>
        <p:spPr>
          <a:xfrm>
            <a:off x="716599" y="1567775"/>
            <a:ext cx="86670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1" name="Google Shape;691;p66"/>
          <p:cNvSpPr/>
          <p:nvPr>
            <p:ph idx="2" type="pic"/>
          </p:nvPr>
        </p:nvSpPr>
        <p:spPr>
          <a:xfrm>
            <a:off x="10991088" y="2249488"/>
            <a:ext cx="12633900" cy="108996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66"/>
          <p:cNvSpPr txBox="1"/>
          <p:nvPr>
            <p:ph idx="3" type="body"/>
          </p:nvPr>
        </p:nvSpPr>
        <p:spPr>
          <a:xfrm>
            <a:off x="703899" y="3713350"/>
            <a:ext cx="86670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иаграмы 3 черные ">
  <p:cSld name="диаграмы 3 черные 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p67"/>
          <p:cNvSpPr txBox="1"/>
          <p:nvPr>
            <p:ph idx="1" type="body"/>
          </p:nvPr>
        </p:nvSpPr>
        <p:spPr>
          <a:xfrm>
            <a:off x="716599" y="1567775"/>
            <a:ext cx="86670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6" name="Google Shape;696;p67"/>
          <p:cNvSpPr txBox="1"/>
          <p:nvPr>
            <p:ph idx="2" type="body"/>
          </p:nvPr>
        </p:nvSpPr>
        <p:spPr>
          <a:xfrm>
            <a:off x="703899" y="3713350"/>
            <a:ext cx="86670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b="1"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id="697" name="Google Shape;69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15476" y="2562259"/>
            <a:ext cx="9206700" cy="92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2">
    <p:bg>
      <p:bgPr>
        <a:solidFill>
          <a:srgbClr val="FFFFFF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00" name="Google Shape;70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8"/>
          <p:cNvSpPr txBox="1"/>
          <p:nvPr>
            <p:ph idx="12" type="sldNum"/>
          </p:nvPr>
        </p:nvSpPr>
        <p:spPr>
          <a:xfrm>
            <a:off x="23227427" y="774567"/>
            <a:ext cx="570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02" name="Google Shape;702;p68"/>
          <p:cNvSpPr txBox="1"/>
          <p:nvPr>
            <p:ph idx="1" type="body"/>
          </p:nvPr>
        </p:nvSpPr>
        <p:spPr>
          <a:xfrm>
            <a:off x="576899" y="1567775"/>
            <a:ext cx="11885700" cy="1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3" name="Google Shape;703;p68"/>
          <p:cNvSpPr txBox="1"/>
          <p:nvPr>
            <p:ph idx="2" type="body"/>
          </p:nvPr>
        </p:nvSpPr>
        <p:spPr>
          <a:xfrm>
            <a:off x="598499" y="3657505"/>
            <a:ext cx="86670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b="1" sz="4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4" name="Google Shape;704;p68"/>
          <p:cNvSpPr/>
          <p:nvPr>
            <p:ph idx="3" type="pic"/>
          </p:nvPr>
        </p:nvSpPr>
        <p:spPr>
          <a:xfrm>
            <a:off x="10341425" y="5268167"/>
            <a:ext cx="13274700" cy="737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1" showMasterSp="0">
  <p:cSld name="перебивка с цитатой 1">
    <p:bg>
      <p:bgPr>
        <a:solidFill>
          <a:srgbClr val="E0E7EC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07" name="Google Shape;70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3;p13" id="708" name="Google Shape;70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698" y="8994309"/>
            <a:ext cx="6883402" cy="1143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9"/>
          <p:cNvSpPr txBox="1"/>
          <p:nvPr>
            <p:ph idx="1" type="body"/>
          </p:nvPr>
        </p:nvSpPr>
        <p:spPr>
          <a:xfrm>
            <a:off x="1843611" y="5812454"/>
            <a:ext cx="20696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0" name="Google Shape;710;p69"/>
          <p:cNvSpPr txBox="1"/>
          <p:nvPr>
            <p:ph idx="12" type="sldNum"/>
          </p:nvPr>
        </p:nvSpPr>
        <p:spPr>
          <a:xfrm>
            <a:off x="23438501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11" name="Google Shape;711;p69"/>
          <p:cNvSpPr/>
          <p:nvPr>
            <p:ph idx="2" type="media"/>
          </p:nvPr>
        </p:nvSpPr>
        <p:spPr>
          <a:xfrm>
            <a:off x="15861931" y="2210405"/>
            <a:ext cx="52221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2 copy" showMasterSp="0">
  <p:cSld name="перебивка с цитатой 2 copy">
    <p:bg>
      <p:bgPr>
        <a:solidFill>
          <a:srgbClr val="E0E7EC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0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14" name="Google Shape;714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3;p13" id="715" name="Google Shape;71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4698" y="12051864"/>
            <a:ext cx="6883402" cy="1143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0"/>
          <p:cNvSpPr txBox="1"/>
          <p:nvPr>
            <p:ph idx="1" type="body"/>
          </p:nvPr>
        </p:nvSpPr>
        <p:spPr>
          <a:xfrm>
            <a:off x="1843611" y="5812454"/>
            <a:ext cx="20696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7" name="Google Shape;717;p70"/>
          <p:cNvSpPr txBox="1"/>
          <p:nvPr>
            <p:ph idx="12" type="sldNum"/>
          </p:nvPr>
        </p:nvSpPr>
        <p:spPr>
          <a:xfrm>
            <a:off x="23438501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18" name="Google Shape;718;p70"/>
          <p:cNvSpPr/>
          <p:nvPr>
            <p:ph idx="2" type="media"/>
          </p:nvPr>
        </p:nvSpPr>
        <p:spPr>
          <a:xfrm>
            <a:off x="15861931" y="2210405"/>
            <a:ext cx="52221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70"/>
          <p:cNvSpPr txBox="1"/>
          <p:nvPr>
            <p:ph idx="3" type="body"/>
          </p:nvPr>
        </p:nvSpPr>
        <p:spPr>
          <a:xfrm>
            <a:off x="4597374" y="8735724"/>
            <a:ext cx="154782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" showMasterSp="0">
  <p:cSld name="слайд с фото">
    <p:bg>
      <p:bgPr>
        <a:solidFill>
          <a:srgbClr val="E0E7EC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1"/>
          <p:cNvSpPr/>
          <p:nvPr>
            <p:ph idx="2" type="pic"/>
          </p:nvPr>
        </p:nvSpPr>
        <p:spPr>
          <a:xfrm>
            <a:off x="-164939" y="-94656"/>
            <a:ext cx="24714000" cy="139053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71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23" name="Google Shape;72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1"/>
          <p:cNvSpPr txBox="1"/>
          <p:nvPr>
            <p:ph idx="12" type="sldNum"/>
          </p:nvPr>
        </p:nvSpPr>
        <p:spPr>
          <a:xfrm>
            <a:off x="23438501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25" name="Google Shape;725;p71"/>
          <p:cNvSpPr txBox="1"/>
          <p:nvPr>
            <p:ph idx="1" type="body"/>
          </p:nvPr>
        </p:nvSpPr>
        <p:spPr>
          <a:xfrm>
            <a:off x="3619307" y="4135416"/>
            <a:ext cx="171453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Helvetica Neue"/>
              <a:buNone/>
              <a:defRPr b="1" sz="1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три" showMasterSp="0">
  <p:cSld name="титульник три">
    <p:bg>
      <p:bgPr>
        <a:solidFill>
          <a:srgbClr val="C4FD7D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1" name="Google Shape;7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23218367" y="749924"/>
            <a:ext cx="619480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829416" y="10956612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1400916" y="11007757"/>
            <a:ext cx="1032301" cy="20730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13414903" y="6086388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13986403" y="6137533"/>
            <a:ext cx="1032301" cy="20730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21302789" y="4447587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8"/>
          <p:cNvSpPr txBox="1"/>
          <p:nvPr/>
        </p:nvSpPr>
        <p:spPr>
          <a:xfrm>
            <a:off x="21874289" y="4498733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18063878" y="10037226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18635378" y="10088371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81" name="Google Shape;81;p8"/>
          <p:cNvSpPr txBox="1"/>
          <p:nvPr>
            <p:ph idx="1" type="body"/>
          </p:nvPr>
        </p:nvSpPr>
        <p:spPr>
          <a:xfrm>
            <a:off x="484213" y="2788899"/>
            <a:ext cx="22734000" cy="338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 copy" showMasterSp="0">
  <p:cSld name="слайд с фото copy">
    <p:bg>
      <p:bgPr>
        <a:solidFill>
          <a:srgbClr val="E0E7EC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72"/>
          <p:cNvSpPr/>
          <p:nvPr>
            <p:ph idx="2" type="pic"/>
          </p:nvPr>
        </p:nvSpPr>
        <p:spPr>
          <a:xfrm>
            <a:off x="-2" y="-29720"/>
            <a:ext cx="24498300" cy="137754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72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29" name="Google Shape;72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2"/>
          <p:cNvSpPr txBox="1"/>
          <p:nvPr>
            <p:ph idx="12" type="sldNum"/>
          </p:nvPr>
        </p:nvSpPr>
        <p:spPr>
          <a:xfrm>
            <a:off x="23438501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31" name="Google Shape;731;p72"/>
          <p:cNvSpPr txBox="1"/>
          <p:nvPr>
            <p:ph idx="1" type="body"/>
          </p:nvPr>
        </p:nvSpPr>
        <p:spPr>
          <a:xfrm>
            <a:off x="4597374" y="9320324"/>
            <a:ext cx="154782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b="1" sz="53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2" name="Google Shape;732;p72"/>
          <p:cNvSpPr txBox="1"/>
          <p:nvPr>
            <p:ph idx="3" type="body"/>
          </p:nvPr>
        </p:nvSpPr>
        <p:spPr>
          <a:xfrm>
            <a:off x="3619307" y="3182915"/>
            <a:ext cx="171453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b="1" sz="14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фото copy 2" showMasterSp="0">
  <p:cSld name="слайд с фото copy 2">
    <p:bg>
      <p:bgPr>
        <a:solidFill>
          <a:srgbClr val="E0E7EC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04;p17" id="734" name="Google Shape;73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9340" y="-53479"/>
            <a:ext cx="24582681" cy="1382295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3"/>
          <p:cNvSpPr txBox="1"/>
          <p:nvPr/>
        </p:nvSpPr>
        <p:spPr>
          <a:xfrm>
            <a:off x="3514723" y="7632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736" name="Google Shape;7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3"/>
          <p:cNvSpPr txBox="1"/>
          <p:nvPr>
            <p:ph idx="12" type="sldNum"/>
          </p:nvPr>
        </p:nvSpPr>
        <p:spPr>
          <a:xfrm>
            <a:off x="23438501" y="749924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38" name="Google Shape;738;p73"/>
          <p:cNvSpPr txBox="1"/>
          <p:nvPr>
            <p:ph idx="1" type="body"/>
          </p:nvPr>
        </p:nvSpPr>
        <p:spPr>
          <a:xfrm>
            <a:off x="3619307" y="4135416"/>
            <a:ext cx="171453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0"/>
              <a:buFont typeface="Helvetica Neue"/>
              <a:buNone/>
              <a:defRPr b="1" sz="1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">
  <p:cSld name="заключительный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4"/>
          <p:cNvSpPr txBox="1"/>
          <p:nvPr>
            <p:ph idx="12" type="sldNum"/>
          </p:nvPr>
        </p:nvSpPr>
        <p:spPr>
          <a:xfrm>
            <a:off x="23352176" y="6983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74"/>
          <p:cNvSpPr/>
          <p:nvPr/>
        </p:nvSpPr>
        <p:spPr>
          <a:xfrm>
            <a:off x="680925" y="11367437"/>
            <a:ext cx="1280400" cy="14199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243021">
              <a:srgbClr val="FFFFFF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508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pasted-movie.png" id="742" name="Google Shape;74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630" y="11764547"/>
            <a:ext cx="782243" cy="64118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4"/>
          <p:cNvSpPr txBox="1"/>
          <p:nvPr>
            <p:ph idx="1" type="body"/>
          </p:nvPr>
        </p:nvSpPr>
        <p:spPr>
          <a:xfrm>
            <a:off x="636035" y="4108083"/>
            <a:ext cx="9305400" cy="17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  <a:defRPr b="1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4" name="Google Shape;744;p74"/>
          <p:cNvSpPr txBox="1"/>
          <p:nvPr>
            <p:ph idx="2" type="body"/>
          </p:nvPr>
        </p:nvSpPr>
        <p:spPr>
          <a:xfrm>
            <a:off x="691503" y="6026749"/>
            <a:ext cx="853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5" name="Google Shape;745;p74"/>
          <p:cNvSpPr txBox="1"/>
          <p:nvPr>
            <p:ph idx="3" type="body"/>
          </p:nvPr>
        </p:nvSpPr>
        <p:spPr>
          <a:xfrm>
            <a:off x="2627954" y="11836502"/>
            <a:ext cx="853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46" name="Google Shape;746;p74"/>
          <p:cNvSpPr txBox="1"/>
          <p:nvPr>
            <p:ph idx="4" type="body"/>
          </p:nvPr>
        </p:nvSpPr>
        <p:spPr>
          <a:xfrm>
            <a:off x="12462307" y="4529337"/>
            <a:ext cx="8667000" cy="5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b="1" sz="5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четыре" showMasterSp="0">
  <p:cSld name="титульник четыре">
    <p:bg>
      <p:bgPr>
        <a:solidFill>
          <a:srgbClr val="C4FD7D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84" name="Google Shape;8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23218367" y="749924"/>
            <a:ext cx="619480" cy="41173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9"/>
          <p:cNvSpPr/>
          <p:nvPr/>
        </p:nvSpPr>
        <p:spPr>
          <a:xfrm>
            <a:off x="829416" y="10956612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1400916" y="11007757"/>
            <a:ext cx="1032301" cy="20730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17146277" y="8866013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9"/>
          <p:cNvSpPr txBox="1"/>
          <p:nvPr/>
        </p:nvSpPr>
        <p:spPr>
          <a:xfrm>
            <a:off x="17717777" y="8917158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3351113" y="6414275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13922613" y="6465421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21440953" y="5014312"/>
            <a:ext cx="2175301" cy="2175301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rotWithShape="0" dir="2741011" dist="152400">
              <a:srgbClr val="000000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22012453" y="5065458"/>
            <a:ext cx="1032301" cy="20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b="1" i="0" lang="en-US" sz="1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484213" y="2788899"/>
            <a:ext cx="22734000" cy="3386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30"/>
              <a:buFont typeface="Helvetica Neue"/>
              <a:buNone/>
              <a:defRPr b="1" sz="1183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" showMasterSp="0">
  <p:cSld name="текст и изображение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>
            <p:ph idx="2" type="pic"/>
          </p:nvPr>
        </p:nvSpPr>
        <p:spPr>
          <a:xfrm>
            <a:off x="12336463" y="1632578"/>
            <a:ext cx="11412539" cy="11383724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/>
          <p:nvPr/>
        </p:nvSpPr>
        <p:spPr>
          <a:xfrm>
            <a:off x="3514723" y="7632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8;p21" id="98" name="Google Shape;9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075" y="7950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23133701" y="698367"/>
            <a:ext cx="622174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593274" y="2760224"/>
            <a:ext cx="10611002" cy="12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3" type="body"/>
          </p:nvPr>
        </p:nvSpPr>
        <p:spPr>
          <a:xfrm>
            <a:off x="598509" y="1632574"/>
            <a:ext cx="8922902" cy="826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  <a:defRPr b="1" sz="4823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4" type="body"/>
          </p:nvPr>
        </p:nvSpPr>
        <p:spPr>
          <a:xfrm>
            <a:off x="618651" y="4558395"/>
            <a:ext cx="10611002" cy="55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51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3514723" y="725175"/>
            <a:ext cx="2536201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2023</a:t>
            </a:r>
            <a:endParaRPr/>
          </a:p>
        </p:txBody>
      </p:sp>
      <p:pic>
        <p:nvPicPr>
          <p:cNvPr descr="Google Shape;8;p21"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1775" y="7696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/>
        </p:nvSpPr>
        <p:spPr>
          <a:xfrm>
            <a:off x="3514723" y="725175"/>
            <a:ext cx="3143460" cy="41173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47;p28"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7975" y="769625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/>
        </p:nvSpPr>
        <p:spPr>
          <a:xfrm>
            <a:off x="3514723" y="7251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2023</a:t>
            </a:r>
            <a:endParaRPr/>
          </a:p>
        </p:txBody>
      </p:sp>
      <p:pic>
        <p:nvPicPr>
          <p:cNvPr descr="Google Shape;8;p21" id="378" name="Google Shape;378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1775" y="769628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 txBox="1"/>
          <p:nvPr/>
        </p:nvSpPr>
        <p:spPr>
          <a:xfrm>
            <a:off x="3514723" y="725175"/>
            <a:ext cx="3143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/>
          </a:p>
        </p:txBody>
      </p:sp>
      <p:pic>
        <p:nvPicPr>
          <p:cNvPr descr="Google Shape;47;p28" id="380" name="Google Shape;38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7975" y="769625"/>
            <a:ext cx="1865324" cy="321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 txBox="1"/>
          <p:nvPr>
            <p:ph type="title"/>
          </p:nvPr>
        </p:nvSpPr>
        <p:spPr>
          <a:xfrm>
            <a:off x="1219200" y="184149"/>
            <a:ext cx="21945600" cy="30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38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7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79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jpg"/><Relationship Id="rId4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68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Relationship Id="rId7" Type="http://schemas.openxmlformats.org/officeDocument/2006/relationships/image" Target="../media/image75.png"/><Relationship Id="rId8" Type="http://schemas.openxmlformats.org/officeDocument/2006/relationships/image" Target="../media/image68.png"/><Relationship Id="rId10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32.png"/><Relationship Id="rId8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8;p1" id="751" name="Google Shape;751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87" y="669778"/>
            <a:ext cx="3588462" cy="55524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75"/>
          <p:cNvSpPr txBox="1"/>
          <p:nvPr>
            <p:ph idx="1" type="body"/>
          </p:nvPr>
        </p:nvSpPr>
        <p:spPr>
          <a:xfrm>
            <a:off x="546179" y="12471410"/>
            <a:ext cx="6436802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Евгений Толмачев</a:t>
            </a:r>
            <a:endParaRPr/>
          </a:p>
        </p:txBody>
      </p:sp>
      <p:sp>
        <p:nvSpPr>
          <p:cNvPr id="753" name="Google Shape;753;p75"/>
          <p:cNvSpPr txBox="1"/>
          <p:nvPr>
            <p:ph idx="3" type="body"/>
          </p:nvPr>
        </p:nvSpPr>
        <p:spPr>
          <a:xfrm>
            <a:off x="6209652" y="12471400"/>
            <a:ext cx="1163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Руководитель разработки юнита FullBase</a:t>
            </a:r>
            <a:endParaRPr/>
          </a:p>
        </p:txBody>
      </p:sp>
      <p:sp>
        <p:nvSpPr>
          <p:cNvPr id="754" name="Google Shape;754;p75"/>
          <p:cNvSpPr txBox="1"/>
          <p:nvPr>
            <p:ph idx="4" type="body"/>
          </p:nvPr>
        </p:nvSpPr>
        <p:spPr>
          <a:xfrm>
            <a:off x="475575" y="2475525"/>
            <a:ext cx="186972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lang="en-US" sz="9732"/>
              <a:t>Как горизонтальные решения позволяют нам ускорять разработку продуктов</a:t>
            </a:r>
            <a:endParaRPr sz="9732"/>
          </a:p>
        </p:txBody>
      </p:sp>
      <p:pic>
        <p:nvPicPr>
          <p:cNvPr descr="Google Shape;139;p1" id="755" name="Google Shape;755;p75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36827" y="621835"/>
            <a:ext cx="928638" cy="66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150" y="6839549"/>
            <a:ext cx="8887250" cy="666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48249" y="4018974"/>
            <a:ext cx="8235750" cy="82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851" name="Google Shape;851;p84"/>
          <p:cNvSpPr txBox="1"/>
          <p:nvPr>
            <p:ph idx="4294967295" type="body"/>
          </p:nvPr>
        </p:nvSpPr>
        <p:spPr>
          <a:xfrm>
            <a:off x="475575" y="1673420"/>
            <a:ext cx="18697200" cy="9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Зачем нам делать какие-то платформы?</a:t>
            </a:r>
            <a:endParaRPr b="1" sz="12032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примере собственного сайта 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объявлений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2" name="Google Shape;852;p84"/>
          <p:cNvPicPr preferRelativeResize="0"/>
          <p:nvPr/>
        </p:nvPicPr>
        <p:blipFill rotWithShape="1">
          <a:blip r:embed="rId3">
            <a:alphaModFix/>
          </a:blip>
          <a:srcRect b="51004" l="0" r="0" t="0"/>
          <a:stretch/>
        </p:blipFill>
        <p:spPr>
          <a:xfrm>
            <a:off x="13674129" y="7315200"/>
            <a:ext cx="9741546" cy="55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58" name="Google Shape;858;p85"/>
          <p:cNvSpPr txBox="1"/>
          <p:nvPr>
            <p:ph idx="16" type="body"/>
          </p:nvPr>
        </p:nvSpPr>
        <p:spPr>
          <a:xfrm>
            <a:off x="572125" y="1597284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Делаем свой сайт объявлений</a:t>
            </a:r>
            <a:endParaRPr sz="14200"/>
          </a:p>
        </p:txBody>
      </p:sp>
      <p:pic>
        <p:nvPicPr>
          <p:cNvPr id="859" name="Google Shape;8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9475" y="6275848"/>
            <a:ext cx="2969208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2523" y="6482424"/>
            <a:ext cx="2415550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1" name="Google Shape;861;p85"/>
          <p:cNvCxnSpPr/>
          <p:nvPr/>
        </p:nvCxnSpPr>
        <p:spPr>
          <a:xfrm flipH="1" rot="10800000">
            <a:off x="20434200" y="7751825"/>
            <a:ext cx="622800" cy="3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85"/>
          <p:cNvSpPr txBox="1"/>
          <p:nvPr>
            <p:ph idx="3" type="body"/>
          </p:nvPr>
        </p:nvSpPr>
        <p:spPr>
          <a:xfrm>
            <a:off x="597191" y="5908825"/>
            <a:ext cx="12342000" cy="7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Что у нас есть: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небольшая команда разработки;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монолитное приложение на нашем любимом языке;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БД, где мы храним объявления;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Frontend и может даже мобильное приложение.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Google Shape;86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86825" y="5908823"/>
            <a:ext cx="2857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45424" y="8502625"/>
            <a:ext cx="1540300" cy="217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85"/>
          <p:cNvCxnSpPr>
            <a:stCxn id="863" idx="3"/>
          </p:cNvCxnSpPr>
          <p:nvPr/>
        </p:nvCxnSpPr>
        <p:spPr>
          <a:xfrm>
            <a:off x="16444325" y="6827985"/>
            <a:ext cx="1110300" cy="451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85"/>
          <p:cNvCxnSpPr/>
          <p:nvPr/>
        </p:nvCxnSpPr>
        <p:spPr>
          <a:xfrm flipH="1" rot="10800000">
            <a:off x="16513450" y="8653275"/>
            <a:ext cx="1240500" cy="79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85"/>
          <p:cNvSpPr txBox="1"/>
          <p:nvPr/>
        </p:nvSpPr>
        <p:spPr>
          <a:xfrm>
            <a:off x="13655950" y="11045550"/>
            <a:ext cx="285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Клиенты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8" name="Google Shape;868;p85"/>
          <p:cNvSpPr txBox="1"/>
          <p:nvPr/>
        </p:nvSpPr>
        <p:spPr>
          <a:xfrm>
            <a:off x="17753950" y="9450675"/>
            <a:ext cx="285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Бэкенд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9" name="Google Shape;869;p85"/>
          <p:cNvSpPr txBox="1"/>
          <p:nvPr/>
        </p:nvSpPr>
        <p:spPr>
          <a:xfrm>
            <a:off x="20871550" y="9058125"/>
            <a:ext cx="2857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База данных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75" name="Google Shape;875;p8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Делаем свой сайт объявлений</a:t>
            </a:r>
            <a:endParaRPr sz="14200"/>
          </a:p>
        </p:txBody>
      </p:sp>
      <p:sp>
        <p:nvSpPr>
          <p:cNvPr id="876" name="Google Shape;876;p86"/>
          <p:cNvSpPr txBox="1"/>
          <p:nvPr>
            <p:ph idx="3" type="body"/>
          </p:nvPr>
        </p:nvSpPr>
        <p:spPr>
          <a:xfrm>
            <a:off x="572125" y="5984022"/>
            <a:ext cx="123420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Запускаем вертикаль товары: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86"/>
          <p:cNvSpPr txBox="1"/>
          <p:nvPr>
            <p:ph idx="2" type="body"/>
          </p:nvPr>
        </p:nvSpPr>
        <p:spPr>
          <a:xfrm>
            <a:off x="2368863" y="7769313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Электроника</a:t>
            </a:r>
            <a:endParaRPr/>
          </a:p>
        </p:txBody>
      </p:sp>
      <p:sp>
        <p:nvSpPr>
          <p:cNvPr id="878" name="Google Shape;878;p86"/>
          <p:cNvSpPr txBox="1"/>
          <p:nvPr>
            <p:ph idx="3" type="body"/>
          </p:nvPr>
        </p:nvSpPr>
        <p:spPr>
          <a:xfrm>
            <a:off x="2454575" y="9464750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Одежда</a:t>
            </a:r>
            <a:endParaRPr/>
          </a:p>
        </p:txBody>
      </p:sp>
      <p:pic>
        <p:nvPicPr>
          <p:cNvPr descr="Google Shape;418;g298c0ab80aa_2_136" id="879" name="Google Shape;879;p86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15" y="9099563"/>
            <a:ext cx="1790701" cy="1695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9;g298c0ab80aa_2_136" id="880" name="Google Shape;880;p86"/>
          <p:cNvPicPr preferRelativeResize="0"/>
          <p:nvPr>
            <p:ph idx="1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127" y="7542238"/>
            <a:ext cx="1619251" cy="1419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86"/>
          <p:cNvSpPr txBox="1"/>
          <p:nvPr>
            <p:ph idx="3" type="body"/>
          </p:nvPr>
        </p:nvSpPr>
        <p:spPr>
          <a:xfrm>
            <a:off x="2454575" y="11298300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Обувь</a:t>
            </a:r>
            <a:endParaRPr/>
          </a:p>
        </p:txBody>
      </p:sp>
      <p:pic>
        <p:nvPicPr>
          <p:cNvPr descr="Google Shape;419;g298c0ab80aa_2_136" id="882" name="Google Shape;882;p86"/>
          <p:cNvPicPr preferRelativeResize="0"/>
          <p:nvPr>
            <p:ph idx="1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852" y="11071226"/>
            <a:ext cx="1619251" cy="1419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6"/>
          <p:cNvSpPr txBox="1"/>
          <p:nvPr>
            <p:ph idx="2" type="body"/>
          </p:nvPr>
        </p:nvSpPr>
        <p:spPr>
          <a:xfrm>
            <a:off x="10814988" y="7700263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Красота и здоровье</a:t>
            </a:r>
            <a:endParaRPr/>
          </a:p>
        </p:txBody>
      </p:sp>
      <p:sp>
        <p:nvSpPr>
          <p:cNvPr id="884" name="Google Shape;884;p86"/>
          <p:cNvSpPr txBox="1"/>
          <p:nvPr>
            <p:ph idx="3" type="body"/>
          </p:nvPr>
        </p:nvSpPr>
        <p:spPr>
          <a:xfrm>
            <a:off x="10900700" y="9395700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Животные</a:t>
            </a:r>
            <a:endParaRPr/>
          </a:p>
        </p:txBody>
      </p:sp>
      <p:pic>
        <p:nvPicPr>
          <p:cNvPr descr="Google Shape;418;g298c0ab80aa_2_136" id="885" name="Google Shape;885;p86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8240" y="7196963"/>
            <a:ext cx="1790701" cy="1695451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6"/>
          <p:cNvSpPr txBox="1"/>
          <p:nvPr>
            <p:ph idx="3" type="body"/>
          </p:nvPr>
        </p:nvSpPr>
        <p:spPr>
          <a:xfrm>
            <a:off x="10900700" y="11229250"/>
            <a:ext cx="97437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/>
          </a:p>
        </p:txBody>
      </p:sp>
      <p:pic>
        <p:nvPicPr>
          <p:cNvPr descr="Google Shape;419;g298c0ab80aa_2_136" id="887" name="Google Shape;887;p86"/>
          <p:cNvPicPr preferRelativeResize="0"/>
          <p:nvPr>
            <p:ph idx="1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3977" y="9099576"/>
            <a:ext cx="1619251" cy="1419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418;g298c0ab80aa_2_136" id="888" name="Google Shape;888;p86"/>
          <p:cNvPicPr preferRelativeResize="0"/>
          <p:nvPr>
            <p:ph idx="1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8240" y="10883938"/>
            <a:ext cx="1790701" cy="16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7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94" name="Google Shape;894;p8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Делаем свой сайт объявлений</a:t>
            </a:r>
            <a:endParaRPr sz="14200"/>
          </a:p>
        </p:txBody>
      </p:sp>
      <p:pic>
        <p:nvPicPr>
          <p:cNvPr id="895" name="Google Shape;895;p87"/>
          <p:cNvPicPr preferRelativeResize="0"/>
          <p:nvPr/>
        </p:nvPicPr>
        <p:blipFill rotWithShape="1">
          <a:blip r:embed="rId3">
            <a:alphaModFix/>
          </a:blip>
          <a:srcRect b="3141" l="6694" r="6694" t="6858"/>
          <a:stretch/>
        </p:blipFill>
        <p:spPr>
          <a:xfrm>
            <a:off x="13818642" y="6501441"/>
            <a:ext cx="1510825" cy="1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7"/>
          <p:cNvPicPr preferRelativeResize="0"/>
          <p:nvPr/>
        </p:nvPicPr>
        <p:blipFill rotWithShape="1">
          <a:blip r:embed="rId3">
            <a:alphaModFix/>
          </a:blip>
          <a:srcRect b="3141" l="6694" r="6694" t="6858"/>
          <a:stretch/>
        </p:blipFill>
        <p:spPr>
          <a:xfrm>
            <a:off x="1803780" y="7799066"/>
            <a:ext cx="1510825" cy="1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7"/>
          <p:cNvPicPr preferRelativeResize="0"/>
          <p:nvPr/>
        </p:nvPicPr>
        <p:blipFill rotWithShape="1">
          <a:blip r:embed="rId3">
            <a:alphaModFix/>
          </a:blip>
          <a:srcRect b="3141" l="6694" r="6694" t="6858"/>
          <a:stretch/>
        </p:blipFill>
        <p:spPr>
          <a:xfrm>
            <a:off x="13818655" y="10263866"/>
            <a:ext cx="1510825" cy="19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7"/>
          <p:cNvSpPr txBox="1"/>
          <p:nvPr>
            <p:ph idx="2" type="body"/>
          </p:nvPr>
        </p:nvSpPr>
        <p:spPr>
          <a:xfrm>
            <a:off x="4167993" y="6843391"/>
            <a:ext cx="9024900" cy="5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Общие атрибуты: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название;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описание;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цена;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адрес;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фотографии.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9" name="Google Shape;899;p87"/>
          <p:cNvSpPr txBox="1"/>
          <p:nvPr>
            <p:ph idx="2" type="body"/>
          </p:nvPr>
        </p:nvSpPr>
        <p:spPr>
          <a:xfrm>
            <a:off x="15955218" y="5495616"/>
            <a:ext cx="42387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Обувь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бренд;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модель;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размер;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00" name="Google Shape;900;p87"/>
          <p:cNvCxnSpPr/>
          <p:nvPr/>
        </p:nvCxnSpPr>
        <p:spPr>
          <a:xfrm>
            <a:off x="8358993" y="9812016"/>
            <a:ext cx="4929600" cy="1238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1" name="Google Shape;901;p87"/>
          <p:cNvCxnSpPr/>
          <p:nvPr/>
        </p:nvCxnSpPr>
        <p:spPr>
          <a:xfrm flipH="1" rot="10800000">
            <a:off x="8335193" y="7502116"/>
            <a:ext cx="5096100" cy="1571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87"/>
          <p:cNvSpPr txBox="1"/>
          <p:nvPr>
            <p:ph idx="2" type="body"/>
          </p:nvPr>
        </p:nvSpPr>
        <p:spPr>
          <a:xfrm>
            <a:off x="15859518" y="9973853"/>
            <a:ext cx="4238700" cy="25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Животные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порода;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08" name="Google Shape;908;p88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Делаем свой сайт объявлений</a:t>
            </a:r>
            <a:endParaRPr sz="14200"/>
          </a:p>
        </p:txBody>
      </p:sp>
      <p:sp>
        <p:nvSpPr>
          <p:cNvPr id="909" name="Google Shape;909;p88"/>
          <p:cNvSpPr txBox="1"/>
          <p:nvPr>
            <p:ph idx="3" type="body"/>
          </p:nvPr>
        </p:nvSpPr>
        <p:spPr>
          <a:xfrm>
            <a:off x="597191" y="5908825"/>
            <a:ext cx="11768100" cy="7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Как объявления выглядят в коде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есть базовый класс объявления;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все категории наследуются от него;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хотим добавить новый атрибут — пишем код в нужном классе;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хотим добавить новую категорию — создаем новый класс.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0" name="Google Shape;9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5200" y="5123000"/>
            <a:ext cx="8240225" cy="85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16" name="Google Shape;916;p89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Делаем свой сайт объявлений</a:t>
            </a:r>
            <a:endParaRPr sz="14200"/>
          </a:p>
        </p:txBody>
      </p:sp>
      <p:pic>
        <p:nvPicPr>
          <p:cNvPr id="917" name="Google Shape;91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800" y="7211110"/>
            <a:ext cx="2969208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675" y="6339898"/>
            <a:ext cx="2857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274" y="9883850"/>
            <a:ext cx="1540300" cy="2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89"/>
          <p:cNvPicPr preferRelativeResize="0"/>
          <p:nvPr/>
        </p:nvPicPr>
        <p:blipFill rotWithShape="1">
          <a:blip r:embed="rId6">
            <a:alphaModFix/>
          </a:blip>
          <a:srcRect b="3141" l="6694" r="6694" t="6858"/>
          <a:stretch/>
        </p:blipFill>
        <p:spPr>
          <a:xfrm>
            <a:off x="11351811" y="7701450"/>
            <a:ext cx="1510825" cy="19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1" name="Google Shape;921;p89"/>
          <p:cNvCxnSpPr>
            <a:endCxn id="918" idx="3"/>
          </p:cNvCxnSpPr>
          <p:nvPr/>
        </p:nvCxnSpPr>
        <p:spPr>
          <a:xfrm rot="10800000">
            <a:off x="8208175" y="7259060"/>
            <a:ext cx="2920800" cy="93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89"/>
          <p:cNvCxnSpPr/>
          <p:nvPr/>
        </p:nvCxnSpPr>
        <p:spPr>
          <a:xfrm flipH="1">
            <a:off x="7961275" y="9303475"/>
            <a:ext cx="2990400" cy="155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89"/>
          <p:cNvCxnSpPr>
            <a:endCxn id="917" idx="1"/>
          </p:cNvCxnSpPr>
          <p:nvPr/>
        </p:nvCxnSpPr>
        <p:spPr>
          <a:xfrm>
            <a:off x="13255500" y="8661235"/>
            <a:ext cx="2001300" cy="34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4" name="Google Shape;924;p89"/>
          <p:cNvSpPr txBox="1"/>
          <p:nvPr>
            <p:ph idx="2" type="body"/>
          </p:nvPr>
        </p:nvSpPr>
        <p:spPr>
          <a:xfrm>
            <a:off x="1736777" y="6865950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Фронтенд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5" name="Google Shape;925;p89"/>
          <p:cNvSpPr txBox="1"/>
          <p:nvPr>
            <p:ph idx="2" type="body"/>
          </p:nvPr>
        </p:nvSpPr>
        <p:spPr>
          <a:xfrm>
            <a:off x="1050100" y="10180350"/>
            <a:ext cx="46935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Google Shape;926;p89"/>
          <p:cNvSpPr txBox="1"/>
          <p:nvPr/>
        </p:nvSpPr>
        <p:spPr>
          <a:xfrm>
            <a:off x="10863075" y="11252775"/>
            <a:ext cx="10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9"/>
          <p:cNvSpPr txBox="1"/>
          <p:nvPr>
            <p:ph idx="2" type="body"/>
          </p:nvPr>
        </p:nvSpPr>
        <p:spPr>
          <a:xfrm>
            <a:off x="9907925" y="10163475"/>
            <a:ext cx="10280700" cy="25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Структура объявлений для каждой категории описана в коде клиентов и бэкенда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Google Shape;928;p89"/>
          <p:cNvSpPr txBox="1"/>
          <p:nvPr>
            <p:ph idx="2" type="body"/>
          </p:nvPr>
        </p:nvSpPr>
        <p:spPr>
          <a:xfrm>
            <a:off x="18413952" y="8195925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Бэкенд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34" name="Google Shape;934;p90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Бизнес растет:</a:t>
            </a:r>
            <a:endParaRPr sz="14200"/>
          </a:p>
        </p:txBody>
      </p:sp>
      <p:pic>
        <p:nvPicPr>
          <p:cNvPr id="935" name="Google Shape;935;p90"/>
          <p:cNvPicPr preferRelativeResize="0"/>
          <p:nvPr/>
        </p:nvPicPr>
        <p:blipFill rotWithShape="1">
          <a:blip r:embed="rId3">
            <a:alphaModFix/>
          </a:blip>
          <a:srcRect b="20610" l="0" r="0" t="16951"/>
          <a:stretch/>
        </p:blipFill>
        <p:spPr>
          <a:xfrm>
            <a:off x="6605200" y="7367275"/>
            <a:ext cx="9687149" cy="6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0"/>
          <p:cNvSpPr txBox="1"/>
          <p:nvPr>
            <p:ph idx="3" type="body"/>
          </p:nvPr>
        </p:nvSpPr>
        <p:spPr>
          <a:xfrm>
            <a:off x="572125" y="3792021"/>
            <a:ext cx="230409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отим развивать существующие категории;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хотим быстро запускать новые категории;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будем запускать новые вертикали;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будем нанимать много людей.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42" name="Google Shape;942;p91"/>
          <p:cNvSpPr txBox="1"/>
          <p:nvPr>
            <p:ph idx="16" type="body"/>
          </p:nvPr>
        </p:nvSpPr>
        <p:spPr>
          <a:xfrm>
            <a:off x="421730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Нанимаем людей</a:t>
            </a:r>
            <a:endParaRPr sz="14200"/>
          </a:p>
        </p:txBody>
      </p:sp>
      <p:pic>
        <p:nvPicPr>
          <p:cNvPr id="943" name="Google Shape;9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813" y="5614750"/>
            <a:ext cx="6515124" cy="65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1"/>
          <p:cNvSpPr txBox="1"/>
          <p:nvPr/>
        </p:nvSpPr>
        <p:spPr>
          <a:xfrm>
            <a:off x="2741075" y="10907025"/>
            <a:ext cx="802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Одна большая команда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Делает все сразу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5" name="Google Shape;945;p91"/>
          <p:cNvSpPr txBox="1"/>
          <p:nvPr>
            <p:ph idx="3" type="body"/>
          </p:nvPr>
        </p:nvSpPr>
        <p:spPr>
          <a:xfrm>
            <a:off x="572125" y="3766955"/>
            <a:ext cx="2366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 команде разработки стало слишком много людей.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Что будем делать?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51" name="Google Shape;951;p92"/>
          <p:cNvSpPr txBox="1"/>
          <p:nvPr>
            <p:ph idx="16" type="body"/>
          </p:nvPr>
        </p:nvSpPr>
        <p:spPr>
          <a:xfrm>
            <a:off x="446796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Нанимаем людей</a:t>
            </a:r>
            <a:endParaRPr sz="14200"/>
          </a:p>
        </p:txBody>
      </p:sp>
      <p:pic>
        <p:nvPicPr>
          <p:cNvPr id="952" name="Google Shape;95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813" y="5614750"/>
            <a:ext cx="6515124" cy="65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488" y="5728150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238" y="5614750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663" y="6409500"/>
            <a:ext cx="2294999" cy="22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2"/>
          <p:cNvSpPr/>
          <p:nvPr/>
        </p:nvSpPr>
        <p:spPr>
          <a:xfrm rot="-1457106">
            <a:off x="9501171" y="7752933"/>
            <a:ext cx="2104420" cy="8863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2"/>
          <p:cNvSpPr txBox="1"/>
          <p:nvPr/>
        </p:nvSpPr>
        <p:spPr>
          <a:xfrm>
            <a:off x="2741075" y="10907025"/>
            <a:ext cx="802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Одна большая команда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Делает все сразу.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8" name="Google Shape;958;p92"/>
          <p:cNvSpPr txBox="1"/>
          <p:nvPr>
            <p:ph idx="3" type="body"/>
          </p:nvPr>
        </p:nvSpPr>
        <p:spPr>
          <a:xfrm>
            <a:off x="572125" y="3792021"/>
            <a:ext cx="2366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 команде разработки стало слишком много людей.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Что будем делать?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9" name="Google Shape;959;p92"/>
          <p:cNvSpPr txBox="1"/>
          <p:nvPr/>
        </p:nvSpPr>
        <p:spPr>
          <a:xfrm>
            <a:off x="15779025" y="5654188"/>
            <a:ext cx="58257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Вертикальные команды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Будут развивать категории и новые продукты.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65" name="Google Shape;965;p93"/>
          <p:cNvSpPr txBox="1"/>
          <p:nvPr>
            <p:ph idx="16" type="body"/>
          </p:nvPr>
        </p:nvSpPr>
        <p:spPr>
          <a:xfrm>
            <a:off x="446796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Нанимаем людей</a:t>
            </a:r>
            <a:endParaRPr sz="14200"/>
          </a:p>
        </p:txBody>
      </p:sp>
      <p:pic>
        <p:nvPicPr>
          <p:cNvPr id="966" name="Google Shape;96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813" y="5614750"/>
            <a:ext cx="6515124" cy="65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7488" y="5728150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238" y="5614750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663" y="6409500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288" y="10244325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4038" y="10130925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6463" y="10925675"/>
            <a:ext cx="2294999" cy="22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3"/>
          <p:cNvSpPr/>
          <p:nvPr/>
        </p:nvSpPr>
        <p:spPr>
          <a:xfrm rot="-1457106">
            <a:off x="9501171" y="7752933"/>
            <a:ext cx="2104420" cy="8863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3"/>
          <p:cNvSpPr/>
          <p:nvPr/>
        </p:nvSpPr>
        <p:spPr>
          <a:xfrm rot="1761412">
            <a:off x="9501160" y="10031820"/>
            <a:ext cx="2104446" cy="88640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3"/>
          <p:cNvSpPr txBox="1"/>
          <p:nvPr/>
        </p:nvSpPr>
        <p:spPr>
          <a:xfrm>
            <a:off x="2741075" y="10907025"/>
            <a:ext cx="802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Одна большая команда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Делает все сразу.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6" name="Google Shape;976;p93"/>
          <p:cNvSpPr txBox="1"/>
          <p:nvPr>
            <p:ph idx="3" type="body"/>
          </p:nvPr>
        </p:nvSpPr>
        <p:spPr>
          <a:xfrm>
            <a:off x="572125" y="3792021"/>
            <a:ext cx="2366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 команде разработки стало слишком много людей.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Что будем делать?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7" name="Google Shape;977;p93"/>
          <p:cNvSpPr txBox="1"/>
          <p:nvPr/>
        </p:nvSpPr>
        <p:spPr>
          <a:xfrm>
            <a:off x="15779025" y="5654188"/>
            <a:ext cx="58257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Вертикальные команды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Будут развивать категории и новые продукты.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8" name="Google Shape;978;p93"/>
          <p:cNvSpPr txBox="1"/>
          <p:nvPr/>
        </p:nvSpPr>
        <p:spPr>
          <a:xfrm>
            <a:off x="15779025" y="9988163"/>
            <a:ext cx="5825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Горизонтальные команды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Helvetica Neue"/>
                <a:ea typeface="Helvetica Neue"/>
                <a:cs typeface="Helvetica Neue"/>
                <a:sym typeface="Helvetica Neue"/>
              </a:rPr>
              <a:t>Будут развивать общие функции, такие как подача, поиск, модерация и тд.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6"/>
          <p:cNvSpPr/>
          <p:nvPr/>
        </p:nvSpPr>
        <p:spPr>
          <a:xfrm>
            <a:off x="15911541" y="1776172"/>
            <a:ext cx="7746000" cy="7227900"/>
          </a:xfrm>
          <a:prstGeom prst="rect">
            <a:avLst/>
          </a:prstGeom>
          <a:solidFill>
            <a:srgbClr val="151515"/>
          </a:solidFill>
          <a:ln cap="flat" cmpd="sng" w="9525">
            <a:solidFill>
              <a:srgbClr val="15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6"/>
          <p:cNvSpPr txBox="1"/>
          <p:nvPr>
            <p:ph idx="1" type="body"/>
          </p:nvPr>
        </p:nvSpPr>
        <p:spPr>
          <a:xfrm>
            <a:off x="593275" y="2589450"/>
            <a:ext cx="11790600" cy="2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4200"/>
              <a:t>Руководитель разработки юнита FullBase</a:t>
            </a:r>
            <a:endParaRPr sz="4200"/>
          </a:p>
        </p:txBody>
      </p:sp>
      <p:sp>
        <p:nvSpPr>
          <p:cNvPr id="764" name="Google Shape;764;p76"/>
          <p:cNvSpPr txBox="1"/>
          <p:nvPr>
            <p:ph idx="2" type="body"/>
          </p:nvPr>
        </p:nvSpPr>
        <p:spPr>
          <a:xfrm>
            <a:off x="598499" y="1632574"/>
            <a:ext cx="108123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23"/>
              <a:buFont typeface="Helvetica Neue"/>
              <a:buNone/>
            </a:pPr>
            <a:r>
              <a:rPr lang="en-US" sz="5123"/>
              <a:t>Евгений</a:t>
            </a:r>
            <a:r>
              <a:rPr b="1" lang="en-US" sz="5123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5123"/>
              <a:t>Толмачев</a:t>
            </a:r>
            <a:endParaRPr sz="5123"/>
          </a:p>
        </p:txBody>
      </p:sp>
      <p:sp>
        <p:nvSpPr>
          <p:cNvPr id="765" name="Google Shape;765;p76"/>
          <p:cNvSpPr txBox="1"/>
          <p:nvPr>
            <p:ph idx="3" type="body"/>
          </p:nvPr>
        </p:nvSpPr>
        <p:spPr>
          <a:xfrm>
            <a:off x="598500" y="3911725"/>
            <a:ext cx="152835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Technical Unit Lead в Авито;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отвечаем за опыт продавца на Авито;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развиваем платформы подачи;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в свободное время делаю 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конференции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 CodeFest и CodeTalks;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р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ад ответить на вопросы tg: @tolmachofof.</a:t>
            </a:r>
            <a:endParaRPr sz="3600"/>
          </a:p>
        </p:txBody>
      </p:sp>
      <p:sp>
        <p:nvSpPr>
          <p:cNvPr id="766" name="Google Shape;766;p76"/>
          <p:cNvSpPr txBox="1"/>
          <p:nvPr>
            <p:ph idx="12" type="sldNum"/>
          </p:nvPr>
        </p:nvSpPr>
        <p:spPr>
          <a:xfrm>
            <a:off x="23221830" y="749165"/>
            <a:ext cx="628717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767" name="Google Shape;767;p76"/>
          <p:cNvPicPr preferRelativeResize="0"/>
          <p:nvPr/>
        </p:nvPicPr>
        <p:blipFill rotWithShape="1">
          <a:blip r:embed="rId3">
            <a:alphaModFix/>
          </a:blip>
          <a:srcRect b="0" l="23205" r="4862" t="0"/>
          <a:stretch/>
        </p:blipFill>
        <p:spPr>
          <a:xfrm>
            <a:off x="15626400" y="1539725"/>
            <a:ext cx="7809200" cy="7235874"/>
          </a:xfrm>
          <a:prstGeom prst="rect">
            <a:avLst/>
          </a:prstGeom>
          <a:noFill/>
          <a:ln cap="flat" cmpd="sng" w="9525">
            <a:solidFill>
              <a:srgbClr val="15151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4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84" name="Google Shape;984;p94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Мы победили?</a:t>
            </a:r>
            <a:endParaRPr sz="14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9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90" name="Google Shape;990;p9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Мы победили?</a:t>
            </a:r>
            <a:endParaRPr sz="14200"/>
          </a:p>
        </p:txBody>
      </p:sp>
      <p:pic>
        <p:nvPicPr>
          <p:cNvPr id="991" name="Google Shape;991;p95"/>
          <p:cNvPicPr preferRelativeResize="0"/>
          <p:nvPr/>
        </p:nvPicPr>
        <p:blipFill rotWithShape="1">
          <a:blip r:embed="rId3">
            <a:alphaModFix/>
          </a:blip>
          <a:srcRect b="27714" l="0" r="0" t="0"/>
          <a:stretch/>
        </p:blipFill>
        <p:spPr>
          <a:xfrm>
            <a:off x="5027187" y="4432100"/>
            <a:ext cx="12843177" cy="92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997" name="Google Shape;997;p9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Проблема</a:t>
            </a:r>
            <a:endParaRPr sz="14200"/>
          </a:p>
        </p:txBody>
      </p:sp>
      <p:grpSp>
        <p:nvGrpSpPr>
          <p:cNvPr id="998" name="Google Shape;998;p96"/>
          <p:cNvGrpSpPr/>
          <p:nvPr/>
        </p:nvGrpSpPr>
        <p:grpSpPr>
          <a:xfrm>
            <a:off x="12740325" y="3750650"/>
            <a:ext cx="9189638" cy="9269249"/>
            <a:chOff x="13481638" y="2836725"/>
            <a:chExt cx="9189638" cy="9269249"/>
          </a:xfrm>
        </p:grpSpPr>
        <p:grpSp>
          <p:nvGrpSpPr>
            <p:cNvPr id="999" name="Google Shape;999;p96"/>
            <p:cNvGrpSpPr/>
            <p:nvPr/>
          </p:nvGrpSpPr>
          <p:grpSpPr>
            <a:xfrm>
              <a:off x="13481638" y="5926475"/>
              <a:ext cx="4257749" cy="3089749"/>
              <a:chOff x="3824713" y="5313125"/>
              <a:chExt cx="4257749" cy="3089749"/>
            </a:xfrm>
          </p:grpSpPr>
          <p:pic>
            <p:nvPicPr>
              <p:cNvPr id="1000" name="Google Shape;1000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24713" y="542652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1" name="Google Shape;1001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87463" y="531312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2" name="Google Shape;1002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059888" y="610787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3" name="Google Shape;1003;p96"/>
            <p:cNvGrpSpPr/>
            <p:nvPr/>
          </p:nvGrpSpPr>
          <p:grpSpPr>
            <a:xfrm>
              <a:off x="14428600" y="9016225"/>
              <a:ext cx="4257749" cy="3089749"/>
              <a:chOff x="10063125" y="9940050"/>
              <a:chExt cx="4257749" cy="3089749"/>
            </a:xfrm>
          </p:grpSpPr>
          <p:pic>
            <p:nvPicPr>
              <p:cNvPr id="1004" name="Google Shape;1004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0063125" y="10053450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5" name="Google Shape;1005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025875" y="9940050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6" name="Google Shape;1006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298300" y="10734800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07" name="Google Shape;1007;p96"/>
            <p:cNvGrpSpPr/>
            <p:nvPr/>
          </p:nvGrpSpPr>
          <p:grpSpPr>
            <a:xfrm>
              <a:off x="14095225" y="2836725"/>
              <a:ext cx="4257749" cy="3089749"/>
              <a:chOff x="14872813" y="5313125"/>
              <a:chExt cx="4257749" cy="3089749"/>
            </a:xfrm>
          </p:grpSpPr>
          <p:pic>
            <p:nvPicPr>
              <p:cNvPr id="1008" name="Google Shape;1008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4872813" y="542652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9" name="Google Shape;1009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835563" y="531312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0" name="Google Shape;1010;p9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107988" y="6107875"/>
                <a:ext cx="2294999" cy="22949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1" name="Google Shape;1011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63925" y="6308075"/>
              <a:ext cx="2607350" cy="203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2" name="Google Shape;1012;p96"/>
            <p:cNvSpPr/>
            <p:nvPr/>
          </p:nvSpPr>
          <p:spPr>
            <a:xfrm rot="1879594">
              <a:off x="18192751" y="5395507"/>
              <a:ext cx="2104381" cy="88639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6"/>
            <p:cNvSpPr/>
            <p:nvPr/>
          </p:nvSpPr>
          <p:spPr>
            <a:xfrm rot="-2376537">
              <a:off x="18393855" y="8329148"/>
              <a:ext cx="2104324" cy="88618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96"/>
            <p:cNvSpPr/>
            <p:nvPr/>
          </p:nvSpPr>
          <p:spPr>
            <a:xfrm>
              <a:off x="17849396" y="6833426"/>
              <a:ext cx="2104500" cy="886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96"/>
          <p:cNvSpPr txBox="1"/>
          <p:nvPr>
            <p:ph idx="2" type="body"/>
          </p:nvPr>
        </p:nvSpPr>
        <p:spPr>
          <a:xfrm>
            <a:off x="18289988" y="9768950"/>
            <a:ext cx="5103000" cy="17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Общая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кодовая база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96"/>
          <p:cNvSpPr txBox="1"/>
          <p:nvPr>
            <p:ph idx="2" type="body"/>
          </p:nvPr>
        </p:nvSpPr>
        <p:spPr>
          <a:xfrm>
            <a:off x="572125" y="3917350"/>
            <a:ext cx="12168300" cy="6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Столкнулись со всеми недостатками монолитной архитектуры:</a:t>
            </a:r>
            <a:endParaRPr b="1"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низкая скорость разработки;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редкие релизы;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недостаточная гибкость и масштабируемость;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&lt;ваша причина не любить монолит&gt;.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7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022" name="Google Shape;1022;p9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Проблема</a:t>
            </a:r>
            <a:endParaRPr sz="14200"/>
          </a:p>
        </p:txBody>
      </p:sp>
      <p:pic>
        <p:nvPicPr>
          <p:cNvPr id="1023" name="Google Shape;102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800" y="7211110"/>
            <a:ext cx="2969208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675" y="6339898"/>
            <a:ext cx="2857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9274" y="9883850"/>
            <a:ext cx="1540300" cy="21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97"/>
          <p:cNvPicPr preferRelativeResize="0"/>
          <p:nvPr/>
        </p:nvPicPr>
        <p:blipFill rotWithShape="1">
          <a:blip r:embed="rId6">
            <a:alphaModFix/>
          </a:blip>
          <a:srcRect b="3141" l="6694" r="6694" t="6858"/>
          <a:stretch/>
        </p:blipFill>
        <p:spPr>
          <a:xfrm>
            <a:off x="11351811" y="7701450"/>
            <a:ext cx="1510825" cy="198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7" name="Google Shape;1027;p97"/>
          <p:cNvCxnSpPr>
            <a:endCxn id="1024" idx="3"/>
          </p:cNvCxnSpPr>
          <p:nvPr/>
        </p:nvCxnSpPr>
        <p:spPr>
          <a:xfrm rot="10800000">
            <a:off x="8208175" y="7259060"/>
            <a:ext cx="2920800" cy="93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8" name="Google Shape;1028;p97"/>
          <p:cNvCxnSpPr/>
          <p:nvPr/>
        </p:nvCxnSpPr>
        <p:spPr>
          <a:xfrm flipH="1">
            <a:off x="7961275" y="9303475"/>
            <a:ext cx="2990400" cy="155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9" name="Google Shape;1029;p97"/>
          <p:cNvCxnSpPr>
            <a:endCxn id="1023" idx="1"/>
          </p:cNvCxnSpPr>
          <p:nvPr/>
        </p:nvCxnSpPr>
        <p:spPr>
          <a:xfrm>
            <a:off x="13255500" y="8661235"/>
            <a:ext cx="2001300" cy="34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0" name="Google Shape;1030;p97"/>
          <p:cNvSpPr txBox="1"/>
          <p:nvPr>
            <p:ph idx="2" type="body"/>
          </p:nvPr>
        </p:nvSpPr>
        <p:spPr>
          <a:xfrm>
            <a:off x="1736777" y="6865950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Фронтенд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Google Shape;1031;p97"/>
          <p:cNvSpPr txBox="1"/>
          <p:nvPr>
            <p:ph idx="2" type="body"/>
          </p:nvPr>
        </p:nvSpPr>
        <p:spPr>
          <a:xfrm>
            <a:off x="1050100" y="10180350"/>
            <a:ext cx="46935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приложение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Google Shape;1032;p97"/>
          <p:cNvSpPr txBox="1"/>
          <p:nvPr/>
        </p:nvSpPr>
        <p:spPr>
          <a:xfrm>
            <a:off x="10863075" y="11252775"/>
            <a:ext cx="10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7"/>
          <p:cNvSpPr txBox="1"/>
          <p:nvPr>
            <p:ph idx="2" type="body"/>
          </p:nvPr>
        </p:nvSpPr>
        <p:spPr>
          <a:xfrm>
            <a:off x="9907925" y="10163475"/>
            <a:ext cx="10280700" cy="25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Структура объявлений для каждой категории описана в коде клиентов и бэкенда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Google Shape;1034;p97"/>
          <p:cNvSpPr txBox="1"/>
          <p:nvPr>
            <p:ph idx="2" type="body"/>
          </p:nvPr>
        </p:nvSpPr>
        <p:spPr>
          <a:xfrm>
            <a:off x="18413952" y="8195925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Бэкенд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Google Shape;1035;p97"/>
          <p:cNvSpPr txBox="1"/>
          <p:nvPr>
            <p:ph idx="3" type="body"/>
          </p:nvPr>
        </p:nvSpPr>
        <p:spPr>
          <a:xfrm>
            <a:off x="572125" y="3792021"/>
            <a:ext cx="2366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Нужно поддерживать один и тот же код на бэкенде и клиентах — высокий риск посадить баг или что-то сломать.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041" name="Google Shape;1041;p98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Микросервисы</a:t>
            </a:r>
            <a:endParaRPr sz="14200"/>
          </a:p>
        </p:txBody>
      </p:sp>
      <p:sp>
        <p:nvSpPr>
          <p:cNvPr id="1042" name="Google Shape;1042;p98"/>
          <p:cNvSpPr txBox="1"/>
          <p:nvPr/>
        </p:nvSpPr>
        <p:spPr>
          <a:xfrm>
            <a:off x="521993" y="3738882"/>
            <a:ext cx="111435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Было: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монолит на нашем любимом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языке, в котором лежит всё и вся.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43" name="Google Shape;104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800" y="8309698"/>
            <a:ext cx="2969208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848" y="8516274"/>
            <a:ext cx="2415550" cy="25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5" name="Google Shape;1045;p98"/>
          <p:cNvCxnSpPr/>
          <p:nvPr/>
        </p:nvCxnSpPr>
        <p:spPr>
          <a:xfrm flipH="1" rot="10800000">
            <a:off x="5189525" y="9785675"/>
            <a:ext cx="622800" cy="37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6" name="Google Shape;1046;p98"/>
          <p:cNvSpPr txBox="1"/>
          <p:nvPr/>
        </p:nvSpPr>
        <p:spPr>
          <a:xfrm>
            <a:off x="2509275" y="11484525"/>
            <a:ext cx="285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Бэкенд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Google Shape;1047;p98"/>
          <p:cNvSpPr txBox="1"/>
          <p:nvPr/>
        </p:nvSpPr>
        <p:spPr>
          <a:xfrm>
            <a:off x="5626875" y="11091975"/>
            <a:ext cx="2857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База данных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" name="Google Shape;1048;p98"/>
          <p:cNvSpPr/>
          <p:nvPr/>
        </p:nvSpPr>
        <p:spPr>
          <a:xfrm>
            <a:off x="10066075" y="8526425"/>
            <a:ext cx="3500400" cy="25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357" y="8097652"/>
            <a:ext cx="1437256" cy="1510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0" name="Google Shape;1050;p98"/>
          <p:cNvCxnSpPr/>
          <p:nvPr/>
        </p:nvCxnSpPr>
        <p:spPr>
          <a:xfrm flipH="1" rot="10800000">
            <a:off x="16340653" y="8841812"/>
            <a:ext cx="370500" cy="22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1" name="Google Shape;105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2369" y="10728602"/>
            <a:ext cx="1437256" cy="1510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2" name="Google Shape;1052;p98"/>
          <p:cNvCxnSpPr/>
          <p:nvPr/>
        </p:nvCxnSpPr>
        <p:spPr>
          <a:xfrm flipH="1" rot="10800000">
            <a:off x="16340666" y="11472762"/>
            <a:ext cx="370500" cy="22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3" name="Google Shape;1053;p98"/>
          <p:cNvSpPr txBox="1"/>
          <p:nvPr/>
        </p:nvSpPr>
        <p:spPr>
          <a:xfrm>
            <a:off x="11890068" y="3738882"/>
            <a:ext cx="111435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Будет: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езависимые сервисы, каждый из которых отвечает за определенную функциональность.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4" name="Google Shape;105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1944" y="9062527"/>
            <a:ext cx="1437256" cy="1510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5" name="Google Shape;1055;p98"/>
          <p:cNvCxnSpPr/>
          <p:nvPr/>
        </p:nvCxnSpPr>
        <p:spPr>
          <a:xfrm flipH="1" rot="10800000">
            <a:off x="20370241" y="9806687"/>
            <a:ext cx="370500" cy="22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6" name="Google Shape;105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6837" y="7890888"/>
            <a:ext cx="19526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6850" y="10573050"/>
            <a:ext cx="19526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93625" y="8842408"/>
            <a:ext cx="19526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064" name="Google Shape;1064;p99"/>
          <p:cNvSpPr txBox="1"/>
          <p:nvPr>
            <p:ph idx="16" type="body"/>
          </p:nvPr>
        </p:nvSpPr>
        <p:spPr>
          <a:xfrm>
            <a:off x="572125" y="1622350"/>
            <a:ext cx="233118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Сервис спецификаций</a:t>
            </a:r>
            <a:endParaRPr sz="14200"/>
          </a:p>
        </p:txBody>
      </p:sp>
      <p:pic>
        <p:nvPicPr>
          <p:cNvPr id="1065" name="Google Shape;10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5975" y="9674935"/>
            <a:ext cx="2969208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8223" y="9923374"/>
            <a:ext cx="2415550" cy="25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850" y="7549723"/>
            <a:ext cx="2857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474" y="9388050"/>
            <a:ext cx="1540300" cy="21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9"/>
          <p:cNvSpPr txBox="1"/>
          <p:nvPr/>
        </p:nvSpPr>
        <p:spPr>
          <a:xfrm>
            <a:off x="10584987" y="12479450"/>
            <a:ext cx="5659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Какой-то бэкенд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0" name="Google Shape;1070;p99"/>
          <p:cNvSpPr txBox="1"/>
          <p:nvPr/>
        </p:nvSpPr>
        <p:spPr>
          <a:xfrm>
            <a:off x="17045769" y="12479450"/>
            <a:ext cx="425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База данных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Google Shape;1071;p99"/>
          <p:cNvSpPr txBox="1"/>
          <p:nvPr>
            <p:ph idx="3" type="body"/>
          </p:nvPr>
        </p:nvSpPr>
        <p:spPr>
          <a:xfrm>
            <a:off x="572125" y="3766955"/>
            <a:ext cx="236613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Проблема: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ужно поддерживать один и тот же код на бэкенде и клиентах.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Решение: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вынести знание о структуре категорий в отдельный сервис.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2" name="Google Shape;10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375" y="5709798"/>
            <a:ext cx="2969208" cy="29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99"/>
          <p:cNvCxnSpPr/>
          <p:nvPr/>
        </p:nvCxnSpPr>
        <p:spPr>
          <a:xfrm flipH="1">
            <a:off x="5534050" y="7640700"/>
            <a:ext cx="5688900" cy="1014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4" name="Google Shape;1074;p99"/>
          <p:cNvCxnSpPr/>
          <p:nvPr/>
        </p:nvCxnSpPr>
        <p:spPr>
          <a:xfrm>
            <a:off x="5761863" y="9551838"/>
            <a:ext cx="5659800" cy="1075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99"/>
          <p:cNvSpPr txBox="1"/>
          <p:nvPr/>
        </p:nvSpPr>
        <p:spPr>
          <a:xfrm>
            <a:off x="10584996" y="8261825"/>
            <a:ext cx="4891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 спецификаций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6" name="Google Shape;107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8223" y="5965937"/>
            <a:ext cx="2415550" cy="2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9"/>
          <p:cNvSpPr txBox="1"/>
          <p:nvPr/>
        </p:nvSpPr>
        <p:spPr>
          <a:xfrm>
            <a:off x="17177444" y="8522000"/>
            <a:ext cx="425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База данных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Google Shape;1078;p99"/>
          <p:cNvSpPr txBox="1"/>
          <p:nvPr/>
        </p:nvSpPr>
        <p:spPr>
          <a:xfrm rot="-616600">
            <a:off x="4788509" y="7108497"/>
            <a:ext cx="6985361" cy="9695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Категории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79" name="Google Shape;1079;p99"/>
          <p:cNvCxnSpPr/>
          <p:nvPr/>
        </p:nvCxnSpPr>
        <p:spPr>
          <a:xfrm rot="10800000">
            <a:off x="5218100" y="10891598"/>
            <a:ext cx="5810100" cy="1230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0" name="Google Shape;1080;p99"/>
          <p:cNvSpPr txBox="1"/>
          <p:nvPr/>
        </p:nvSpPr>
        <p:spPr>
          <a:xfrm rot="670865">
            <a:off x="4788529" y="10219894"/>
            <a:ext cx="6985184" cy="969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Какая-то логика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1" name="Google Shape;1081;p99"/>
          <p:cNvCxnSpPr/>
          <p:nvPr/>
        </p:nvCxnSpPr>
        <p:spPr>
          <a:xfrm>
            <a:off x="14489584" y="7194423"/>
            <a:ext cx="3012900" cy="11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99"/>
          <p:cNvCxnSpPr/>
          <p:nvPr/>
        </p:nvCxnSpPr>
        <p:spPr>
          <a:xfrm>
            <a:off x="14489584" y="11242285"/>
            <a:ext cx="3012900" cy="11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0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088" name="Google Shape;1088;p100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Сервис спецификаций</a:t>
            </a:r>
            <a:endParaRPr sz="14200"/>
          </a:p>
        </p:txBody>
      </p:sp>
      <p:sp>
        <p:nvSpPr>
          <p:cNvPr id="1089" name="Google Shape;1089;p100"/>
          <p:cNvSpPr txBox="1"/>
          <p:nvPr/>
        </p:nvSpPr>
        <p:spPr>
          <a:xfrm>
            <a:off x="471862" y="3741889"/>
            <a:ext cx="111435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Было: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дублируем код на бэкенде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и клиентах.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Google Shape;1090;p100"/>
          <p:cNvSpPr txBox="1"/>
          <p:nvPr/>
        </p:nvSpPr>
        <p:spPr>
          <a:xfrm>
            <a:off x="11792312" y="3746401"/>
            <a:ext cx="11143500" cy="54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Будет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знание о всех категориях хранится в отдельном сервисе в виде спецификации и управляется через API/UI.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1" name="Google Shape;10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25" y="5579725"/>
            <a:ext cx="8136274" cy="813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097" name="Google Shape;1097;p101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Что получилось?</a:t>
            </a:r>
            <a:endParaRPr sz="14200"/>
          </a:p>
        </p:txBody>
      </p:sp>
      <p:pic>
        <p:nvPicPr>
          <p:cNvPr id="1098" name="Google Shape;10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731" y="4719547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Google Shape;1099;p101"/>
          <p:cNvCxnSpPr/>
          <p:nvPr/>
        </p:nvCxnSpPr>
        <p:spPr>
          <a:xfrm flipH="1" rot="10800000">
            <a:off x="3770930" y="5264211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0" name="Google Shape;110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250" y="4558452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662" y="5825027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781" y="5872072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p101"/>
          <p:cNvCxnSpPr/>
          <p:nvPr/>
        </p:nvCxnSpPr>
        <p:spPr>
          <a:xfrm flipH="1" rot="10800000">
            <a:off x="6174980" y="6416736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4" name="Google Shape;110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650" y="5825027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4556" y="6472422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6" name="Google Shape;1106;p101"/>
          <p:cNvCxnSpPr/>
          <p:nvPr/>
        </p:nvCxnSpPr>
        <p:spPr>
          <a:xfrm flipH="1" rot="10800000">
            <a:off x="20263755" y="7017086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7" name="Google Shape;110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425" y="6425377"/>
            <a:ext cx="1449629" cy="1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01"/>
          <p:cNvSpPr txBox="1"/>
          <p:nvPr/>
        </p:nvSpPr>
        <p:spPr>
          <a:xfrm>
            <a:off x="2229261" y="7364800"/>
            <a:ext cx="5279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Сервисы подачи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Google Shape;1109;p101"/>
          <p:cNvSpPr txBox="1"/>
          <p:nvPr/>
        </p:nvSpPr>
        <p:spPr>
          <a:xfrm>
            <a:off x="17909650" y="8002875"/>
            <a:ext cx="4983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 объявлений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0" name="Google Shape;11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718" y="4856785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1" name="Google Shape;1111;p101"/>
          <p:cNvCxnSpPr/>
          <p:nvPr/>
        </p:nvCxnSpPr>
        <p:spPr>
          <a:xfrm flipH="1" rot="10800000">
            <a:off x="12247918" y="5401449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2" name="Google Shape;111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2587" y="4809740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381" y="4856785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4" name="Google Shape;1114;p101"/>
          <p:cNvCxnSpPr/>
          <p:nvPr/>
        </p:nvCxnSpPr>
        <p:spPr>
          <a:xfrm flipH="1" rot="10800000">
            <a:off x="15377580" y="5401449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5" name="Google Shape;111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2250" y="4809740"/>
            <a:ext cx="1449629" cy="1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1"/>
          <p:cNvSpPr txBox="1"/>
          <p:nvPr/>
        </p:nvSpPr>
        <p:spPr>
          <a:xfrm>
            <a:off x="10605538" y="6428600"/>
            <a:ext cx="677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Сервисы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модерации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17" name="Google Shape;111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431" y="9835310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8" name="Google Shape;1118;p101"/>
          <p:cNvCxnSpPr/>
          <p:nvPr/>
        </p:nvCxnSpPr>
        <p:spPr>
          <a:xfrm flipH="1" rot="10800000">
            <a:off x="15594630" y="10379974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9" name="Google Shape;111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300" y="9788265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906" y="8592847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101"/>
          <p:cNvCxnSpPr/>
          <p:nvPr/>
        </p:nvCxnSpPr>
        <p:spPr>
          <a:xfrm flipH="1" rot="10800000">
            <a:off x="10369105" y="9137511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2" name="Google Shape;112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775" y="8545802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5606" y="10133647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4" name="Google Shape;1124;p101"/>
          <p:cNvCxnSpPr/>
          <p:nvPr/>
        </p:nvCxnSpPr>
        <p:spPr>
          <a:xfrm flipH="1" rot="10800000">
            <a:off x="10384805" y="10678311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25" name="Google Shape;112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9475" y="10086602"/>
            <a:ext cx="1449629" cy="1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01"/>
          <p:cNvSpPr txBox="1"/>
          <p:nvPr/>
        </p:nvSpPr>
        <p:spPr>
          <a:xfrm>
            <a:off x="12702400" y="11494725"/>
            <a:ext cx="6779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 спецификаций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7" name="Google Shape;1127;p101"/>
          <p:cNvSpPr txBox="1"/>
          <p:nvPr/>
        </p:nvSpPr>
        <p:spPr>
          <a:xfrm>
            <a:off x="7950600" y="11627400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категорий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8" name="Google Shape;1128;p101"/>
          <p:cNvSpPr/>
          <p:nvPr/>
        </p:nvSpPr>
        <p:spPr>
          <a:xfrm>
            <a:off x="8572500" y="8334400"/>
            <a:ext cx="3696000" cy="335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1"/>
          <p:cNvSpPr/>
          <p:nvPr/>
        </p:nvSpPr>
        <p:spPr>
          <a:xfrm>
            <a:off x="13950900" y="9615000"/>
            <a:ext cx="3598800" cy="1754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01"/>
          <p:cNvSpPr/>
          <p:nvPr/>
        </p:nvSpPr>
        <p:spPr>
          <a:xfrm>
            <a:off x="18601900" y="6290225"/>
            <a:ext cx="3598800" cy="1754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01"/>
          <p:cNvSpPr/>
          <p:nvPr/>
        </p:nvSpPr>
        <p:spPr>
          <a:xfrm>
            <a:off x="10411324" y="4636463"/>
            <a:ext cx="6779700" cy="17547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01"/>
          <p:cNvSpPr/>
          <p:nvPr/>
        </p:nvSpPr>
        <p:spPr>
          <a:xfrm>
            <a:off x="1946550" y="4394950"/>
            <a:ext cx="5857800" cy="295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893" y="9485772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4" name="Google Shape;1134;p101"/>
          <p:cNvCxnSpPr/>
          <p:nvPr/>
        </p:nvCxnSpPr>
        <p:spPr>
          <a:xfrm flipH="1" rot="10800000">
            <a:off x="5412093" y="10030436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5" name="Google Shape;113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412" y="9324677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425" y="10696352"/>
            <a:ext cx="1449629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543" y="10743397"/>
            <a:ext cx="1067019" cy="1105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8" name="Google Shape;1138;p101"/>
          <p:cNvCxnSpPr/>
          <p:nvPr/>
        </p:nvCxnSpPr>
        <p:spPr>
          <a:xfrm flipH="1" rot="10800000">
            <a:off x="5335743" y="11288061"/>
            <a:ext cx="275100" cy="16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9" name="Google Shape;113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412" y="10696352"/>
            <a:ext cx="1449629" cy="14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01"/>
          <p:cNvSpPr txBox="1"/>
          <p:nvPr/>
        </p:nvSpPr>
        <p:spPr>
          <a:xfrm>
            <a:off x="1955386" y="12273700"/>
            <a:ext cx="5279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Сервисы поиска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1" name="Google Shape;1141;p101"/>
          <p:cNvSpPr/>
          <p:nvPr/>
        </p:nvSpPr>
        <p:spPr>
          <a:xfrm>
            <a:off x="1981998" y="9266275"/>
            <a:ext cx="4983300" cy="2953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50" y="9305890"/>
            <a:ext cx="1449629" cy="1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0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148" name="Google Shape;1148;p102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Бизнес растет:</a:t>
            </a:r>
            <a:endParaRPr sz="14200"/>
          </a:p>
        </p:txBody>
      </p:sp>
      <p:pic>
        <p:nvPicPr>
          <p:cNvPr id="1149" name="Google Shape;1149;p102"/>
          <p:cNvPicPr preferRelativeResize="0"/>
          <p:nvPr/>
        </p:nvPicPr>
        <p:blipFill rotWithShape="1">
          <a:blip r:embed="rId3">
            <a:alphaModFix/>
          </a:blip>
          <a:srcRect b="20610" l="0" r="0" t="16951"/>
          <a:stretch/>
        </p:blipFill>
        <p:spPr>
          <a:xfrm>
            <a:off x="6605200" y="7297550"/>
            <a:ext cx="9687149" cy="6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2"/>
          <p:cNvSpPr txBox="1"/>
          <p:nvPr>
            <p:ph idx="3" type="body"/>
          </p:nvPr>
        </p:nvSpPr>
        <p:spPr>
          <a:xfrm>
            <a:off x="572125" y="3792021"/>
            <a:ext cx="23040900" cy="4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категории активно развиваются;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хотим предоставлять уникальный пользовательский опыт в разных категориях;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появляются запросы на кастомизацию горизонтальных решений.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0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156" name="Google Shape;1156;p103"/>
          <p:cNvSpPr txBox="1"/>
          <p:nvPr>
            <p:ph idx="16" type="body"/>
          </p:nvPr>
        </p:nvSpPr>
        <p:spPr>
          <a:xfrm>
            <a:off x="572125" y="1597284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Взаимодействие </a:t>
            </a:r>
            <a:endParaRPr sz="14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 горизонталями</a:t>
            </a:r>
            <a:endParaRPr sz="14200"/>
          </a:p>
        </p:txBody>
      </p:sp>
      <p:pic>
        <p:nvPicPr>
          <p:cNvPr id="1157" name="Google Shape;115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213" y="7799825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963" y="7686425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388" y="8481175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325" y="62405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4075" y="61271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500" y="692188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125" y="88080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875" y="86946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0300" y="948938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0688" y="6133925"/>
            <a:ext cx="2607350" cy="20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3"/>
          <p:cNvSpPr/>
          <p:nvPr/>
        </p:nvSpPr>
        <p:spPr>
          <a:xfrm>
            <a:off x="16058600" y="6760900"/>
            <a:ext cx="2140200" cy="14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03"/>
          <p:cNvSpPr txBox="1"/>
          <p:nvPr/>
        </p:nvSpPr>
        <p:spPr>
          <a:xfrm>
            <a:off x="18255250" y="10651075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Горизонтальная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9" name="Google Shape;1169;p103"/>
          <p:cNvSpPr txBox="1"/>
          <p:nvPr/>
        </p:nvSpPr>
        <p:spPr>
          <a:xfrm>
            <a:off x="11507625" y="11395450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Вертикальные команды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0" name="Google Shape;1170;p103"/>
          <p:cNvSpPr txBox="1"/>
          <p:nvPr>
            <p:ph idx="2" type="body"/>
          </p:nvPr>
        </p:nvSpPr>
        <p:spPr>
          <a:xfrm>
            <a:off x="585000" y="5730725"/>
            <a:ext cx="10486200" cy="7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Если для вертикальных команд</a:t>
            </a:r>
            <a:endParaRPr b="1"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нужны доработки </a:t>
            </a:r>
            <a:endParaRPr b="1"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горизонтальных решениях</a:t>
            </a: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запрос на реализацию недостающей логики в горизонталь;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можно покодить самим, но иногда это больно.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1" name="Google Shape;1171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5851935" y="6512064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6183935" y="6659739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6575110" y="6911101"/>
            <a:ext cx="723154" cy="9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3"/>
          <p:cNvSpPr/>
          <p:nvPr/>
        </p:nvSpPr>
        <p:spPr>
          <a:xfrm>
            <a:off x="16142275" y="9252088"/>
            <a:ext cx="2140200" cy="14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5935610" y="9003251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6267610" y="9150926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03"/>
          <p:cNvPicPr preferRelativeResize="0"/>
          <p:nvPr/>
        </p:nvPicPr>
        <p:blipFill rotWithShape="1">
          <a:blip r:embed="rId5">
            <a:alphaModFix/>
          </a:blip>
          <a:srcRect b="5765" l="7381" r="6285" t="6484"/>
          <a:stretch/>
        </p:blipFill>
        <p:spPr>
          <a:xfrm rot="5">
            <a:off x="16658785" y="9402289"/>
            <a:ext cx="723154" cy="953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7"/>
          <p:cNvSpPr txBox="1"/>
          <p:nvPr>
            <p:ph idx="12" type="sldNum"/>
          </p:nvPr>
        </p:nvSpPr>
        <p:spPr>
          <a:xfrm>
            <a:off x="22892959" y="661372"/>
            <a:ext cx="836041" cy="44872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773" name="Google Shape;773;p77"/>
          <p:cNvSpPr txBox="1"/>
          <p:nvPr>
            <p:ph idx="4" type="body"/>
          </p:nvPr>
        </p:nvSpPr>
        <p:spPr>
          <a:xfrm>
            <a:off x="572125" y="10226379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мобильное приложения</a:t>
            </a:r>
            <a:endParaRPr/>
          </a:p>
        </p:txBody>
      </p:sp>
      <p:sp>
        <p:nvSpPr>
          <p:cNvPr id="774" name="Google Shape;774;p77"/>
          <p:cNvSpPr txBox="1"/>
          <p:nvPr>
            <p:ph idx="5" type="body"/>
          </p:nvPr>
        </p:nvSpPr>
        <p:spPr>
          <a:xfrm>
            <a:off x="6331080" y="1022637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Desktop версию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Авито</a:t>
            </a:r>
            <a:endParaRPr/>
          </a:p>
        </p:txBody>
      </p:sp>
      <p:sp>
        <p:nvSpPr>
          <p:cNvPr id="775" name="Google Shape;775;p77"/>
          <p:cNvSpPr txBox="1"/>
          <p:nvPr>
            <p:ph idx="6" type="body"/>
          </p:nvPr>
        </p:nvSpPr>
        <p:spPr>
          <a:xfrm>
            <a:off x="12090018" y="10226379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мобильную версию Авито</a:t>
            </a:r>
            <a:endParaRPr/>
          </a:p>
        </p:txBody>
      </p:sp>
      <p:sp>
        <p:nvSpPr>
          <p:cNvPr id="776" name="Google Shape;776;p77"/>
          <p:cNvSpPr txBox="1"/>
          <p:nvPr>
            <p:ph idx="8" type="body"/>
          </p:nvPr>
        </p:nvSpPr>
        <p:spPr>
          <a:xfrm>
            <a:off x="18167472" y="10226379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Автозагрузку и другие инструменты автоматизации</a:t>
            </a:r>
            <a:endParaRPr/>
          </a:p>
        </p:txBody>
      </p:sp>
      <p:pic>
        <p:nvPicPr>
          <p:cNvPr descr="Google Shape;485;g298c0ab80aa_2_32" id="777" name="Google Shape;777;p77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4058" y="6051900"/>
            <a:ext cx="3763125" cy="37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Чем мы занимаемся?</a:t>
            </a:r>
            <a:endParaRPr sz="14200"/>
          </a:p>
        </p:txBody>
      </p:sp>
      <p:sp>
        <p:nvSpPr>
          <p:cNvPr id="779" name="Google Shape;779;p77"/>
          <p:cNvSpPr txBox="1"/>
          <p:nvPr>
            <p:ph idx="3" type="body"/>
          </p:nvPr>
        </p:nvSpPr>
        <p:spPr>
          <a:xfrm>
            <a:off x="572125" y="3764950"/>
            <a:ext cx="191478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Юнит FullBase отвечает за опыт продавца при размещении объявления через: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0" name="Google Shape;780;p77"/>
          <p:cNvPicPr preferRelativeResize="0"/>
          <p:nvPr/>
        </p:nvPicPr>
        <p:blipFill rotWithShape="1">
          <a:blip r:embed="rId4">
            <a:alphaModFix/>
          </a:blip>
          <a:srcRect b="15537" l="0" r="0" t="18901"/>
          <a:stretch/>
        </p:blipFill>
        <p:spPr>
          <a:xfrm>
            <a:off x="6360162" y="6568575"/>
            <a:ext cx="5137398" cy="336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825" y="5000801"/>
            <a:ext cx="4505052" cy="45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76839">
            <a:off x="513592" y="6826523"/>
            <a:ext cx="3839439" cy="383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7"/>
          <p:cNvPicPr preferRelativeResize="0"/>
          <p:nvPr/>
        </p:nvPicPr>
        <p:blipFill rotWithShape="1">
          <a:blip r:embed="rId7">
            <a:alphaModFix/>
          </a:blip>
          <a:srcRect b="29646" l="0" r="0" t="0"/>
          <a:stretch/>
        </p:blipFill>
        <p:spPr>
          <a:xfrm>
            <a:off x="18064752" y="6249400"/>
            <a:ext cx="5358000" cy="336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04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183" name="Google Shape;1183;p104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Взаимодействие </a:t>
            </a:r>
            <a:endParaRPr sz="14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 горизонталями</a:t>
            </a:r>
            <a:endParaRPr sz="14200"/>
          </a:p>
        </p:txBody>
      </p:sp>
      <p:pic>
        <p:nvPicPr>
          <p:cNvPr id="1184" name="Google Shape;118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1325" y="62405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4075" y="61271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6500" y="692188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5125" y="88080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875" y="8694637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0300" y="9489387"/>
            <a:ext cx="2294999" cy="22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04"/>
          <p:cNvSpPr/>
          <p:nvPr/>
        </p:nvSpPr>
        <p:spPr>
          <a:xfrm>
            <a:off x="16058600" y="6760900"/>
            <a:ext cx="2140200" cy="14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04"/>
          <p:cNvSpPr txBox="1"/>
          <p:nvPr/>
        </p:nvSpPr>
        <p:spPr>
          <a:xfrm>
            <a:off x="18255250" y="10651075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Горизонтальная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2" name="Google Shape;1192;p104"/>
          <p:cNvSpPr txBox="1"/>
          <p:nvPr/>
        </p:nvSpPr>
        <p:spPr>
          <a:xfrm>
            <a:off x="11507625" y="11395450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Вертикальные команды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3" name="Google Shape;1193;p104"/>
          <p:cNvSpPr txBox="1"/>
          <p:nvPr>
            <p:ph idx="2" type="body"/>
          </p:nvPr>
        </p:nvSpPr>
        <p:spPr>
          <a:xfrm>
            <a:off x="585000" y="5730725"/>
            <a:ext cx="10486200" cy="7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Горизонтальные не успевают делать все фича-реквесты</a:t>
            </a:r>
            <a:r>
              <a:rPr b="1"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команды перегружены;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возникает жесткая конкуренция за реализацию фич;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TTM запуска новых фич не устраивает бизнес.</a:t>
            </a:r>
            <a:endParaRPr sz="5100"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4" name="Google Shape;1194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5851935" y="6512064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6183935" y="6659739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6575110" y="6911101"/>
            <a:ext cx="723154" cy="9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4"/>
          <p:cNvSpPr/>
          <p:nvPr/>
        </p:nvSpPr>
        <p:spPr>
          <a:xfrm>
            <a:off x="16142275" y="9252088"/>
            <a:ext cx="2140200" cy="142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5935610" y="9003251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6267610" y="9150926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04"/>
          <p:cNvPicPr preferRelativeResize="0"/>
          <p:nvPr/>
        </p:nvPicPr>
        <p:blipFill rotWithShape="1">
          <a:blip r:embed="rId4">
            <a:alphaModFix/>
          </a:blip>
          <a:srcRect b="5765" l="7381" r="6285" t="6484"/>
          <a:stretch/>
        </p:blipFill>
        <p:spPr>
          <a:xfrm rot="5">
            <a:off x="16658785" y="9402289"/>
            <a:ext cx="723154" cy="95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04"/>
          <p:cNvPicPr preferRelativeResize="0"/>
          <p:nvPr/>
        </p:nvPicPr>
        <p:blipFill rotWithShape="1">
          <a:blip r:embed="rId5">
            <a:alphaModFix/>
          </a:blip>
          <a:srcRect b="0" l="0" r="40087" t="0"/>
          <a:stretch/>
        </p:blipFill>
        <p:spPr>
          <a:xfrm>
            <a:off x="18457850" y="5492150"/>
            <a:ext cx="3472876" cy="57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88438" y="8861238"/>
            <a:ext cx="2607350" cy="20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08" name="Google Shape;1208;p10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Проблема выбора</a:t>
            </a:r>
            <a:endParaRPr sz="14200"/>
          </a:p>
        </p:txBody>
      </p:sp>
      <p:grpSp>
        <p:nvGrpSpPr>
          <p:cNvPr id="1209" name="Google Shape;1209;p105"/>
          <p:cNvGrpSpPr/>
          <p:nvPr/>
        </p:nvGrpSpPr>
        <p:grpSpPr>
          <a:xfrm>
            <a:off x="18061877" y="9667794"/>
            <a:ext cx="5405238" cy="4048212"/>
            <a:chOff x="2575969" y="2962350"/>
            <a:chExt cx="2899806" cy="2181149"/>
          </a:xfrm>
        </p:grpSpPr>
        <p:pic>
          <p:nvPicPr>
            <p:cNvPr id="1210" name="Google Shape;1210;p105"/>
            <p:cNvPicPr preferRelativeResize="0"/>
            <p:nvPr/>
          </p:nvPicPr>
          <p:blipFill rotWithShape="1">
            <a:blip r:embed="rId3">
              <a:alphaModFix/>
            </a:blip>
            <a:srcRect b="6950" l="0" r="0" t="0"/>
            <a:stretch/>
          </p:blipFill>
          <p:spPr>
            <a:xfrm>
              <a:off x="2575969" y="3558275"/>
              <a:ext cx="1364207" cy="158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01325" y="3644924"/>
              <a:ext cx="1074450" cy="149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Google Shape;1212;p105"/>
            <p:cNvPicPr preferRelativeResize="0"/>
            <p:nvPr/>
          </p:nvPicPr>
          <p:blipFill rotWithShape="1">
            <a:blip r:embed="rId5">
              <a:alphaModFix/>
            </a:blip>
            <a:srcRect b="6690" l="0" r="0" t="3502"/>
            <a:stretch/>
          </p:blipFill>
          <p:spPr>
            <a:xfrm>
              <a:off x="2833750" y="2962350"/>
              <a:ext cx="2372050" cy="218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3" name="Google Shape;1213;p105"/>
          <p:cNvSpPr txBox="1"/>
          <p:nvPr/>
        </p:nvSpPr>
        <p:spPr>
          <a:xfrm>
            <a:off x="572125" y="3741889"/>
            <a:ext cx="11143500" cy="9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Пусть вертикальные команды кодят все сами: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низкий TTM и высокая автономность у вертикалей;</a:t>
            </a:r>
            <a:endParaRPr sz="51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 перегружаем горизонтальные команды;</a:t>
            </a:r>
            <a:endParaRPr sz="51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высокий риск появления велосипедов;</a:t>
            </a:r>
            <a:endParaRPr sz="51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из-за недостатка экспертизы может страдать качество.</a:t>
            </a:r>
            <a:endParaRPr sz="51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4" name="Google Shape;1214;p105"/>
          <p:cNvSpPr txBox="1"/>
          <p:nvPr/>
        </p:nvSpPr>
        <p:spPr>
          <a:xfrm>
            <a:off x="11715625" y="3741889"/>
            <a:ext cx="11143500" cy="8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Пусть все делают горизонтальные команды: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 изобретаем велосипеды;</a:t>
            </a:r>
            <a:endParaRPr sz="51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есть центр экспертизы;</a:t>
            </a:r>
            <a:endParaRPr sz="51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высокий TTM и низкая автономность у вертикалей;</a:t>
            </a:r>
            <a:endParaRPr sz="51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100"/>
              <a:buFont typeface="Helvetica Neue"/>
              <a:buChar char="●"/>
            </a:pPr>
            <a:r>
              <a:rPr lang="en-US" sz="51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горизонтальные команды перегружены.</a:t>
            </a:r>
            <a:endParaRPr sz="51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6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1220" name="Google Shape;1220;p106"/>
          <p:cNvSpPr txBox="1"/>
          <p:nvPr>
            <p:ph idx="4294967295" type="body"/>
          </p:nvPr>
        </p:nvSpPr>
        <p:spPr>
          <a:xfrm>
            <a:off x="475575" y="1673420"/>
            <a:ext cx="186972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Поговорим о платформизации </a:t>
            </a: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12032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1" name="Google Shape;1221;p106"/>
          <p:cNvPicPr preferRelativeResize="0"/>
          <p:nvPr/>
        </p:nvPicPr>
        <p:blipFill rotWithShape="1">
          <a:blip r:embed="rId3">
            <a:alphaModFix/>
          </a:blip>
          <a:srcRect b="3567" l="4725" r="0" t="0"/>
          <a:stretch/>
        </p:blipFill>
        <p:spPr>
          <a:xfrm>
            <a:off x="15835325" y="1850163"/>
            <a:ext cx="7413676" cy="1001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07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27" name="Google Shape;1227;p10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Поиск решения</a:t>
            </a:r>
            <a:endParaRPr sz="14200"/>
          </a:p>
        </p:txBody>
      </p:sp>
      <p:sp>
        <p:nvSpPr>
          <p:cNvPr id="1228" name="Google Shape;1228;p107"/>
          <p:cNvSpPr txBox="1"/>
          <p:nvPr>
            <p:ph idx="3" type="body"/>
          </p:nvPr>
        </p:nvSpPr>
        <p:spPr>
          <a:xfrm>
            <a:off x="572125" y="3792021"/>
            <a:ext cx="23661300" cy="49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отим сохранить горизонтальную экспертизу и разделение зон ответственности, но при этом повысить автономность и снизить TTM вертикалей.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0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34" name="Google Shape;1234;p108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Поиск решения</a:t>
            </a:r>
            <a:endParaRPr sz="14200"/>
          </a:p>
        </p:txBody>
      </p:sp>
      <p:sp>
        <p:nvSpPr>
          <p:cNvPr id="1235" name="Google Shape;1235;p108"/>
          <p:cNvSpPr txBox="1"/>
          <p:nvPr>
            <p:ph idx="3" type="body"/>
          </p:nvPr>
        </p:nvSpPr>
        <p:spPr>
          <a:xfrm>
            <a:off x="572125" y="3792021"/>
            <a:ext cx="23661300" cy="8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Задача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х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отим сохранить горизонтальную экспертизу и разделение зон ответственности, но при этом повысить автономность и снизить TTM вертикалей.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Решение: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развиваем платформы — инструменты, при помощи которых вертикали могут самостоятельно решать свои задачи, не требующие глубокой экспертизы в горизонтальных сервисах.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41" name="Google Shape;1241;p109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Подопытный: </a:t>
            </a:r>
            <a:r>
              <a:rPr b="0" lang="en-US" sz="12900"/>
              <a:t>Автозагрузка</a:t>
            </a:r>
            <a:endParaRPr b="0" sz="12900"/>
          </a:p>
        </p:txBody>
      </p:sp>
      <p:pic>
        <p:nvPicPr>
          <p:cNvPr id="1242" name="Google Shape;12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225" y="9999395"/>
            <a:ext cx="4428375" cy="10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1675" y="9488220"/>
            <a:ext cx="1674525" cy="20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9"/>
          <p:cNvPicPr preferRelativeResize="0"/>
          <p:nvPr/>
        </p:nvPicPr>
        <p:blipFill rotWithShape="1">
          <a:blip r:embed="rId5">
            <a:alphaModFix/>
          </a:blip>
          <a:srcRect b="26953" l="0" r="0" t="0"/>
          <a:stretch/>
        </p:blipFill>
        <p:spPr>
          <a:xfrm>
            <a:off x="12844750" y="9242870"/>
            <a:ext cx="4332300" cy="258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089" y="7790695"/>
            <a:ext cx="1674511" cy="1728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p109"/>
          <p:cNvCxnSpPr/>
          <p:nvPr/>
        </p:nvCxnSpPr>
        <p:spPr>
          <a:xfrm>
            <a:off x="7982241" y="9126662"/>
            <a:ext cx="2365200" cy="815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7" name="Google Shape;1247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157" y="9669545"/>
            <a:ext cx="1674511" cy="1728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8" name="Google Shape;1248;p109"/>
          <p:cNvCxnSpPr>
            <a:stCxn id="1247" idx="3"/>
            <a:endCxn id="1243" idx="1"/>
          </p:cNvCxnSpPr>
          <p:nvPr/>
        </p:nvCxnSpPr>
        <p:spPr>
          <a:xfrm>
            <a:off x="7982667" y="10533923"/>
            <a:ext cx="2328900" cy="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9" name="Google Shape;1249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8118" y="11548339"/>
            <a:ext cx="1674511" cy="1728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09"/>
          <p:cNvCxnSpPr/>
          <p:nvPr/>
        </p:nvCxnSpPr>
        <p:spPr>
          <a:xfrm flipH="1" rot="10800000">
            <a:off x="7939293" y="11094764"/>
            <a:ext cx="2359800" cy="8712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1" name="Google Shape;1251;p109"/>
          <p:cNvSpPr txBox="1"/>
          <p:nvPr/>
        </p:nvSpPr>
        <p:spPr>
          <a:xfrm>
            <a:off x="1975850" y="7633657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Новое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объявление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2" name="Google Shape;1252;p109"/>
          <p:cNvSpPr txBox="1"/>
          <p:nvPr>
            <p:ph idx="3" type="body"/>
          </p:nvPr>
        </p:nvSpPr>
        <p:spPr>
          <a:xfrm>
            <a:off x="572125" y="5482070"/>
            <a:ext cx="21195900" cy="2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Описание продукта: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клиент загружает файл-каталог товаров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и любое изменение в нем должно быть применено на площадке.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3" name="Google Shape;1253;p109"/>
          <p:cNvSpPr txBox="1"/>
          <p:nvPr/>
        </p:nvSpPr>
        <p:spPr>
          <a:xfrm>
            <a:off x="1045450" y="10055407"/>
            <a:ext cx="526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Редактирование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4" name="Google Shape;1254;p109"/>
          <p:cNvSpPr txBox="1"/>
          <p:nvPr/>
        </p:nvSpPr>
        <p:spPr>
          <a:xfrm>
            <a:off x="942325" y="11927907"/>
            <a:ext cx="526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Удаление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55" name="Google Shape;1255;p109"/>
          <p:cNvCxnSpPr/>
          <p:nvPr/>
        </p:nvCxnSpPr>
        <p:spPr>
          <a:xfrm>
            <a:off x="11986199" y="10533932"/>
            <a:ext cx="1534800" cy="1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109"/>
          <p:cNvCxnSpPr/>
          <p:nvPr/>
        </p:nvCxnSpPr>
        <p:spPr>
          <a:xfrm>
            <a:off x="16631774" y="10533932"/>
            <a:ext cx="1534800" cy="12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62" name="Google Shape;1262;p110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Основная идея</a:t>
            </a:r>
            <a:endParaRPr b="0" sz="14200"/>
          </a:p>
        </p:txBody>
      </p:sp>
      <p:pic>
        <p:nvPicPr>
          <p:cNvPr id="1263" name="Google Shape;1263;p110"/>
          <p:cNvPicPr preferRelativeResize="0"/>
          <p:nvPr/>
        </p:nvPicPr>
        <p:blipFill rotWithShape="1">
          <a:blip r:embed="rId3">
            <a:alphaModFix/>
          </a:blip>
          <a:srcRect b="26953" l="0" r="0" t="0"/>
          <a:stretch/>
        </p:blipFill>
        <p:spPr>
          <a:xfrm>
            <a:off x="572125" y="7931821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10"/>
          <p:cNvSpPr txBox="1"/>
          <p:nvPr/>
        </p:nvSpPr>
        <p:spPr>
          <a:xfrm>
            <a:off x="572125" y="10513884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5" name="Google Shape;1265;p110"/>
          <p:cNvSpPr/>
          <p:nvPr/>
        </p:nvSpPr>
        <p:spPr>
          <a:xfrm>
            <a:off x="6253375" y="67034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новый атрибут 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6" name="Google Shape;1266;p110"/>
          <p:cNvSpPr/>
          <p:nvPr/>
        </p:nvSpPr>
        <p:spPr>
          <a:xfrm>
            <a:off x="6253375" y="8788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7" name="Google Shape;1267;p110"/>
          <p:cNvSpPr/>
          <p:nvPr/>
        </p:nvSpPr>
        <p:spPr>
          <a:xfrm>
            <a:off x="6253375" y="10669802"/>
            <a:ext cx="7516500" cy="1865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Изменить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68" name="Google Shape;1268;p110"/>
          <p:cNvCxnSpPr/>
          <p:nvPr/>
        </p:nvCxnSpPr>
        <p:spPr>
          <a:xfrm flipH="1" rot="10800000">
            <a:off x="4514025" y="7081525"/>
            <a:ext cx="1428900" cy="1615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110"/>
          <p:cNvCxnSpPr/>
          <p:nvPr/>
        </p:nvCxnSpPr>
        <p:spPr>
          <a:xfrm flipH="1" rot="10800000">
            <a:off x="4638250" y="9545750"/>
            <a:ext cx="1242300" cy="18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110"/>
          <p:cNvCxnSpPr/>
          <p:nvPr/>
        </p:nvCxnSpPr>
        <p:spPr>
          <a:xfrm>
            <a:off x="4658975" y="10498200"/>
            <a:ext cx="1242300" cy="1366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1" name="Google Shape;127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0975" y="6137012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3725" y="6023612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6150" y="6818362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4775" y="8704512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7525" y="8591112"/>
            <a:ext cx="2294999" cy="229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9950" y="9385862"/>
            <a:ext cx="2294999" cy="22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10"/>
          <p:cNvSpPr txBox="1"/>
          <p:nvPr/>
        </p:nvSpPr>
        <p:spPr>
          <a:xfrm>
            <a:off x="18237275" y="11291925"/>
            <a:ext cx="5143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Вертикальные команды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8" name="Google Shape;1278;p110"/>
          <p:cNvSpPr/>
          <p:nvPr/>
        </p:nvSpPr>
        <p:spPr>
          <a:xfrm>
            <a:off x="14467675" y="7489125"/>
            <a:ext cx="2889300" cy="3802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0"/>
          <p:cNvSpPr txBox="1"/>
          <p:nvPr>
            <p:ph idx="3" type="body"/>
          </p:nvPr>
        </p:nvSpPr>
        <p:spPr>
          <a:xfrm>
            <a:off x="572125" y="3766955"/>
            <a:ext cx="236613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Любая платформа предоставляет пользователям возможности (Сapabilities) для решения их задач.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85" name="Google Shape;1285;p111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Основная идея</a:t>
            </a:r>
            <a:endParaRPr b="0" sz="14200"/>
          </a:p>
        </p:txBody>
      </p:sp>
      <p:pic>
        <p:nvPicPr>
          <p:cNvPr id="1286" name="Google Shape;1286;p111"/>
          <p:cNvPicPr preferRelativeResize="0"/>
          <p:nvPr/>
        </p:nvPicPr>
        <p:blipFill rotWithShape="1">
          <a:blip r:embed="rId3">
            <a:alphaModFix/>
          </a:blip>
          <a:srcRect b="26953" l="0" r="0" t="0"/>
          <a:stretch/>
        </p:blipFill>
        <p:spPr>
          <a:xfrm>
            <a:off x="572125" y="8057150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11"/>
          <p:cNvSpPr txBox="1"/>
          <p:nvPr/>
        </p:nvSpPr>
        <p:spPr>
          <a:xfrm>
            <a:off x="572125" y="10639213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8" name="Google Shape;1288;p111"/>
          <p:cNvSpPr/>
          <p:nvPr/>
        </p:nvSpPr>
        <p:spPr>
          <a:xfrm>
            <a:off x="6253375" y="67034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новый атрибут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9" name="Google Shape;1289;p111"/>
          <p:cNvSpPr/>
          <p:nvPr/>
        </p:nvSpPr>
        <p:spPr>
          <a:xfrm>
            <a:off x="6253375" y="8788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0" name="Google Shape;1290;p111"/>
          <p:cNvSpPr/>
          <p:nvPr/>
        </p:nvSpPr>
        <p:spPr>
          <a:xfrm>
            <a:off x="6253375" y="10669802"/>
            <a:ext cx="7516500" cy="1865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Изменить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1" name="Google Shape;1291;p111"/>
          <p:cNvCxnSpPr/>
          <p:nvPr/>
        </p:nvCxnSpPr>
        <p:spPr>
          <a:xfrm flipH="1" rot="10800000">
            <a:off x="4514025" y="7081525"/>
            <a:ext cx="1428900" cy="1615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11"/>
          <p:cNvCxnSpPr/>
          <p:nvPr/>
        </p:nvCxnSpPr>
        <p:spPr>
          <a:xfrm flipH="1" rot="10800000">
            <a:off x="4638250" y="9545750"/>
            <a:ext cx="1242300" cy="18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1"/>
          <p:cNvCxnSpPr/>
          <p:nvPr/>
        </p:nvCxnSpPr>
        <p:spPr>
          <a:xfrm>
            <a:off x="4658975" y="10498200"/>
            <a:ext cx="1242300" cy="1366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111"/>
          <p:cNvSpPr txBox="1"/>
          <p:nvPr>
            <p:ph idx="3" type="body"/>
          </p:nvPr>
        </p:nvSpPr>
        <p:spPr>
          <a:xfrm>
            <a:off x="572125" y="3766955"/>
            <a:ext cx="236613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Для решения определенной задачи требуется произвести 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ряд действий — шагов, из которых состоят Capabilities.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95" name="Google Shape;1295;p111"/>
          <p:cNvCxnSpPr/>
          <p:nvPr/>
        </p:nvCxnSpPr>
        <p:spPr>
          <a:xfrm flipH="1" rot="10800000">
            <a:off x="14142550" y="7143800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111"/>
          <p:cNvCxnSpPr/>
          <p:nvPr/>
        </p:nvCxnSpPr>
        <p:spPr>
          <a:xfrm flipH="1" rot="10800000">
            <a:off x="14163250" y="8800200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7" name="Google Shape;1297;p111"/>
          <p:cNvCxnSpPr/>
          <p:nvPr/>
        </p:nvCxnSpPr>
        <p:spPr>
          <a:xfrm>
            <a:off x="14163250" y="9877000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111"/>
          <p:cNvCxnSpPr/>
          <p:nvPr/>
        </p:nvCxnSpPr>
        <p:spPr>
          <a:xfrm>
            <a:off x="14101150" y="10291150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9" name="Google Shape;1299;p111"/>
          <p:cNvSpPr/>
          <p:nvPr/>
        </p:nvSpPr>
        <p:spPr>
          <a:xfrm>
            <a:off x="15744425" y="5876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0" name="Google Shape;1300;p111"/>
          <p:cNvSpPr/>
          <p:nvPr/>
        </p:nvSpPr>
        <p:spPr>
          <a:xfrm>
            <a:off x="15744425" y="773301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1" name="Google Shape;1301;p111"/>
          <p:cNvSpPr/>
          <p:nvPr/>
        </p:nvSpPr>
        <p:spPr>
          <a:xfrm>
            <a:off x="15744425" y="9589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2" name="Google Shape;1302;p111"/>
          <p:cNvSpPr/>
          <p:nvPr/>
        </p:nvSpPr>
        <p:spPr>
          <a:xfrm>
            <a:off x="15744425" y="1144534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08" name="Google Shape;1308;p112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Основная идея</a:t>
            </a:r>
            <a:endParaRPr b="0" sz="14200"/>
          </a:p>
        </p:txBody>
      </p:sp>
      <p:pic>
        <p:nvPicPr>
          <p:cNvPr id="1309" name="Google Shape;1309;p112"/>
          <p:cNvPicPr preferRelativeResize="0"/>
          <p:nvPr/>
        </p:nvPicPr>
        <p:blipFill rotWithShape="1">
          <a:blip r:embed="rId3">
            <a:alphaModFix/>
          </a:blip>
          <a:srcRect b="26953" l="0" r="0" t="0"/>
          <a:stretch/>
        </p:blipFill>
        <p:spPr>
          <a:xfrm>
            <a:off x="572125" y="8057150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12"/>
          <p:cNvSpPr txBox="1"/>
          <p:nvPr/>
        </p:nvSpPr>
        <p:spPr>
          <a:xfrm>
            <a:off x="572125" y="10639213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1" name="Google Shape;1311;p112"/>
          <p:cNvSpPr/>
          <p:nvPr/>
        </p:nvSpPr>
        <p:spPr>
          <a:xfrm>
            <a:off x="6253375" y="67034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новый атрибут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2" name="Google Shape;1312;p112"/>
          <p:cNvSpPr/>
          <p:nvPr/>
        </p:nvSpPr>
        <p:spPr>
          <a:xfrm>
            <a:off x="6253375" y="8788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3" name="Google Shape;1313;p112"/>
          <p:cNvSpPr/>
          <p:nvPr/>
        </p:nvSpPr>
        <p:spPr>
          <a:xfrm>
            <a:off x="6253375" y="10669802"/>
            <a:ext cx="7516500" cy="1865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Изменить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14" name="Google Shape;1314;p112"/>
          <p:cNvCxnSpPr/>
          <p:nvPr/>
        </p:nvCxnSpPr>
        <p:spPr>
          <a:xfrm flipH="1" rot="10800000">
            <a:off x="4514025" y="7081525"/>
            <a:ext cx="1428900" cy="1615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12"/>
          <p:cNvCxnSpPr/>
          <p:nvPr/>
        </p:nvCxnSpPr>
        <p:spPr>
          <a:xfrm flipH="1" rot="10800000">
            <a:off x="4638250" y="9545750"/>
            <a:ext cx="1242300" cy="18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12"/>
          <p:cNvCxnSpPr/>
          <p:nvPr/>
        </p:nvCxnSpPr>
        <p:spPr>
          <a:xfrm>
            <a:off x="4658975" y="10498200"/>
            <a:ext cx="1242300" cy="1366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12"/>
          <p:cNvSpPr txBox="1"/>
          <p:nvPr>
            <p:ph idx="3" type="body"/>
          </p:nvPr>
        </p:nvSpPr>
        <p:spPr>
          <a:xfrm>
            <a:off x="572125" y="3792021"/>
            <a:ext cx="236613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Каждый из шагов можно выполнить по-разному: где-то нужно писать код в самой платформе, а где-то есть инструменты-конструкторы.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8" name="Google Shape;1318;p112"/>
          <p:cNvSpPr/>
          <p:nvPr/>
        </p:nvSpPr>
        <p:spPr>
          <a:xfrm>
            <a:off x="15744425" y="5876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9" name="Google Shape;1319;p112"/>
          <p:cNvSpPr/>
          <p:nvPr/>
        </p:nvSpPr>
        <p:spPr>
          <a:xfrm>
            <a:off x="15744425" y="773301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0" name="Google Shape;1320;p112"/>
          <p:cNvSpPr/>
          <p:nvPr/>
        </p:nvSpPr>
        <p:spPr>
          <a:xfrm>
            <a:off x="15744425" y="9589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1" name="Google Shape;1321;p112"/>
          <p:cNvSpPr/>
          <p:nvPr/>
        </p:nvSpPr>
        <p:spPr>
          <a:xfrm>
            <a:off x="15744425" y="1144534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22" name="Google Shape;1322;p112"/>
          <p:cNvCxnSpPr/>
          <p:nvPr/>
        </p:nvCxnSpPr>
        <p:spPr>
          <a:xfrm flipH="1" rot="10800000">
            <a:off x="14142550" y="7143800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112"/>
          <p:cNvCxnSpPr/>
          <p:nvPr/>
        </p:nvCxnSpPr>
        <p:spPr>
          <a:xfrm flipH="1" rot="10800000">
            <a:off x="14163250" y="8800200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4" name="Google Shape;1324;p112"/>
          <p:cNvCxnSpPr/>
          <p:nvPr/>
        </p:nvCxnSpPr>
        <p:spPr>
          <a:xfrm>
            <a:off x="14163250" y="9877000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5" name="Google Shape;1325;p112"/>
          <p:cNvCxnSpPr/>
          <p:nvPr/>
        </p:nvCxnSpPr>
        <p:spPr>
          <a:xfrm>
            <a:off x="14101150" y="10291150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31" name="Google Shape;1331;p113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Основная идея</a:t>
            </a:r>
            <a:endParaRPr b="0" sz="14200"/>
          </a:p>
        </p:txBody>
      </p:sp>
      <p:pic>
        <p:nvPicPr>
          <p:cNvPr id="1332" name="Google Shape;1332;p113"/>
          <p:cNvPicPr preferRelativeResize="0"/>
          <p:nvPr/>
        </p:nvPicPr>
        <p:blipFill rotWithShape="1">
          <a:blip r:embed="rId3">
            <a:alphaModFix/>
          </a:blip>
          <a:srcRect b="26953" l="0" r="0" t="0"/>
          <a:stretch/>
        </p:blipFill>
        <p:spPr>
          <a:xfrm>
            <a:off x="572125" y="8057150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13"/>
          <p:cNvSpPr txBox="1"/>
          <p:nvPr/>
        </p:nvSpPr>
        <p:spPr>
          <a:xfrm>
            <a:off x="572125" y="10639213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34" name="Google Shape;1334;p113"/>
          <p:cNvCxnSpPr/>
          <p:nvPr/>
        </p:nvCxnSpPr>
        <p:spPr>
          <a:xfrm flipH="1" rot="10800000">
            <a:off x="4514025" y="7081525"/>
            <a:ext cx="1428900" cy="1615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113"/>
          <p:cNvCxnSpPr/>
          <p:nvPr/>
        </p:nvCxnSpPr>
        <p:spPr>
          <a:xfrm flipH="1" rot="10800000">
            <a:off x="4638250" y="9545750"/>
            <a:ext cx="1242300" cy="18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13"/>
          <p:cNvCxnSpPr/>
          <p:nvPr/>
        </p:nvCxnSpPr>
        <p:spPr>
          <a:xfrm>
            <a:off x="4658975" y="10498200"/>
            <a:ext cx="1242300" cy="1366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113"/>
          <p:cNvSpPr txBox="1"/>
          <p:nvPr>
            <p:ph idx="3" type="body"/>
          </p:nvPr>
        </p:nvSpPr>
        <p:spPr>
          <a:xfrm>
            <a:off x="572125" y="3794026"/>
            <a:ext cx="23661300" cy="2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В зависимости от сложности выполнения действий можно измерить уровень функциональной зрелости каждого шага.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8" name="Google Shape;1338;p113"/>
          <p:cNvSpPr/>
          <p:nvPr/>
        </p:nvSpPr>
        <p:spPr>
          <a:xfrm>
            <a:off x="6253375" y="67034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новый атрибут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9" name="Google Shape;1339;p113"/>
          <p:cNvSpPr/>
          <p:nvPr/>
        </p:nvSpPr>
        <p:spPr>
          <a:xfrm>
            <a:off x="6253375" y="8788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0" name="Google Shape;1340;p113"/>
          <p:cNvSpPr/>
          <p:nvPr/>
        </p:nvSpPr>
        <p:spPr>
          <a:xfrm>
            <a:off x="6253375" y="10669802"/>
            <a:ext cx="7516500" cy="1865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Изменить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1" name="Google Shape;1341;p113"/>
          <p:cNvSpPr/>
          <p:nvPr/>
        </p:nvSpPr>
        <p:spPr>
          <a:xfrm>
            <a:off x="15744425" y="5876822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2" name="Google Shape;1342;p113"/>
          <p:cNvSpPr/>
          <p:nvPr/>
        </p:nvSpPr>
        <p:spPr>
          <a:xfrm>
            <a:off x="15744425" y="7733010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3" name="Google Shape;1343;p113"/>
          <p:cNvSpPr/>
          <p:nvPr/>
        </p:nvSpPr>
        <p:spPr>
          <a:xfrm>
            <a:off x="15744425" y="9589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4" name="Google Shape;1344;p113"/>
          <p:cNvSpPr/>
          <p:nvPr/>
        </p:nvSpPr>
        <p:spPr>
          <a:xfrm>
            <a:off x="15744425" y="1144534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5" name="Google Shape;1345;p113"/>
          <p:cNvCxnSpPr/>
          <p:nvPr/>
        </p:nvCxnSpPr>
        <p:spPr>
          <a:xfrm flipH="1" rot="10800000">
            <a:off x="14142550" y="7143800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113"/>
          <p:cNvCxnSpPr/>
          <p:nvPr/>
        </p:nvCxnSpPr>
        <p:spPr>
          <a:xfrm flipH="1" rot="10800000">
            <a:off x="14163250" y="8800200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113"/>
          <p:cNvCxnSpPr/>
          <p:nvPr/>
        </p:nvCxnSpPr>
        <p:spPr>
          <a:xfrm>
            <a:off x="14163250" y="9877000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113"/>
          <p:cNvCxnSpPr/>
          <p:nvPr/>
        </p:nvCxnSpPr>
        <p:spPr>
          <a:xfrm>
            <a:off x="14101150" y="10291150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789" name="Google Shape;789;p78"/>
          <p:cNvSpPr txBox="1"/>
          <p:nvPr>
            <p:ph idx="16" type="body"/>
          </p:nvPr>
        </p:nvSpPr>
        <p:spPr>
          <a:xfrm>
            <a:off x="495925" y="1607467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Чем мы занимаемся?</a:t>
            </a:r>
            <a:endParaRPr sz="14200"/>
          </a:p>
        </p:txBody>
      </p:sp>
      <p:sp>
        <p:nvSpPr>
          <p:cNvPr id="790" name="Google Shape;790;p78"/>
          <p:cNvSpPr txBox="1"/>
          <p:nvPr>
            <p:ph idx="3" type="body"/>
          </p:nvPr>
        </p:nvSpPr>
        <p:spPr>
          <a:xfrm>
            <a:off x="572125" y="3786225"/>
            <a:ext cx="191478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Делаем горизонтальные решения, при помощи которых другие команды могут кастомизировать подачу под себя.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1" name="Google Shape;7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900" y="5665050"/>
            <a:ext cx="7721477" cy="772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4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54" name="Google Shape;1354;p114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Уровни зрелости</a:t>
            </a:r>
            <a:endParaRPr sz="14200"/>
          </a:p>
        </p:txBody>
      </p:sp>
      <p:sp>
        <p:nvSpPr>
          <p:cNvPr id="1355" name="Google Shape;1355;p114"/>
          <p:cNvSpPr/>
          <p:nvPr/>
        </p:nvSpPr>
        <p:spPr>
          <a:xfrm>
            <a:off x="572125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У 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пользователей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 нет возможности автономной работы. Любые задачи решаются изменением кода платформы силами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1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61" name="Google Shape;1361;p11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Уровни зрелости</a:t>
            </a:r>
            <a:endParaRPr sz="14200"/>
          </a:p>
        </p:txBody>
      </p:sp>
      <p:sp>
        <p:nvSpPr>
          <p:cNvPr id="1362" name="Google Shape;1362;p115"/>
          <p:cNvSpPr/>
          <p:nvPr/>
        </p:nvSpPr>
        <p:spPr>
          <a:xfrm>
            <a:off x="572125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У пользователей нет возможности автономной работы. Любые задачи решаются изменением кода платформы силами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3" name="Google Shape;1363;p115"/>
          <p:cNvSpPr/>
          <p:nvPr/>
        </p:nvSpPr>
        <p:spPr>
          <a:xfrm>
            <a:off x="12243850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1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Пользователи могут самостоятельно решать часть задач через изменение кода платформы или через инструменты, которые она предоставляет, но с привлечением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1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69" name="Google Shape;1369;p11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Уровни зрелости</a:t>
            </a:r>
            <a:endParaRPr sz="14200"/>
          </a:p>
        </p:txBody>
      </p:sp>
      <p:sp>
        <p:nvSpPr>
          <p:cNvPr id="1370" name="Google Shape;1370;p116"/>
          <p:cNvSpPr/>
          <p:nvPr/>
        </p:nvSpPr>
        <p:spPr>
          <a:xfrm>
            <a:off x="572125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У пользователей нет возможности автономной работы. Любые задачи решаются изменением кода платформы силами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1" name="Google Shape;1371;p116"/>
          <p:cNvSpPr/>
          <p:nvPr/>
        </p:nvSpPr>
        <p:spPr>
          <a:xfrm>
            <a:off x="572125" y="8878725"/>
            <a:ext cx="11485200" cy="4306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2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Пользователи самостоятельно решают задачи через инструменты платформы (API, UI, без деплоя сервисов) без изменения кода платформы в большинстве случаев. Редкие задачи могут требовать изменения кода платформы.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2" name="Google Shape;1372;p116"/>
          <p:cNvSpPr/>
          <p:nvPr/>
        </p:nvSpPr>
        <p:spPr>
          <a:xfrm>
            <a:off x="12243850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1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Пользователи могут самостоятельно решать часть задач через изменение кода платформы или через инструменты, которые она предоставляет, но с привлечением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17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78" name="Google Shape;1378;p11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Уровни зрелости</a:t>
            </a:r>
            <a:endParaRPr sz="14200"/>
          </a:p>
        </p:txBody>
      </p:sp>
      <p:sp>
        <p:nvSpPr>
          <p:cNvPr id="1379" name="Google Shape;1379;p117"/>
          <p:cNvSpPr/>
          <p:nvPr/>
        </p:nvSpPr>
        <p:spPr>
          <a:xfrm>
            <a:off x="572125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У пользователей нет возможности автономной работы. Любые задачи решаются изменением кода платформы силами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0" name="Google Shape;1380;p117"/>
          <p:cNvSpPr/>
          <p:nvPr/>
        </p:nvSpPr>
        <p:spPr>
          <a:xfrm>
            <a:off x="572125" y="8878725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2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Пользователи самостоятельно решают задачи через инструменты платформы (API, UI, без деплоя сервисов) без изменения кода платформы в большинстве случаев. Редкие задачи могут требовать изменения кода платформы.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1" name="Google Shape;1381;p117"/>
          <p:cNvSpPr/>
          <p:nvPr/>
        </p:nvSpPr>
        <p:spPr>
          <a:xfrm>
            <a:off x="12243850" y="4244638"/>
            <a:ext cx="11485200" cy="430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1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Пользователи могут самостоятельно решать часть задач через изменение кода платформы или через инструменты, которые она предоставляет, но с привлечением платформенной команды.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2" name="Google Shape;1382;p117"/>
          <p:cNvSpPr/>
          <p:nvPr/>
        </p:nvSpPr>
        <p:spPr>
          <a:xfrm>
            <a:off x="12243850" y="8878738"/>
            <a:ext cx="11485200" cy="4306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Уровень 3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Есть инструменты-конструкторы, позволяющие менять CJM пользователя без написания кода. Расширение функциональности происходит через систему модулей/плагинов или точки интеграции.</a:t>
            </a:r>
            <a:endParaRPr sz="4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388" name="Google Shape;1388;p118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Пример</a:t>
            </a:r>
            <a:endParaRPr sz="14200"/>
          </a:p>
        </p:txBody>
      </p:sp>
      <p:sp>
        <p:nvSpPr>
          <p:cNvPr id="1389" name="Google Shape;1389;p118"/>
          <p:cNvSpPr/>
          <p:nvPr/>
        </p:nvSpPr>
        <p:spPr>
          <a:xfrm>
            <a:off x="572125" y="7225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0" name="Google Shape;1390;p118"/>
          <p:cNvSpPr/>
          <p:nvPr/>
        </p:nvSpPr>
        <p:spPr>
          <a:xfrm>
            <a:off x="10063175" y="4313647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1" name="Google Shape;1391;p118"/>
          <p:cNvSpPr/>
          <p:nvPr/>
        </p:nvSpPr>
        <p:spPr>
          <a:xfrm>
            <a:off x="10063175" y="6169835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2" name="Google Shape;1392;p118"/>
          <p:cNvSpPr/>
          <p:nvPr/>
        </p:nvSpPr>
        <p:spPr>
          <a:xfrm>
            <a:off x="10063175" y="8025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3" name="Google Shape;1393;p118"/>
          <p:cNvSpPr/>
          <p:nvPr/>
        </p:nvSpPr>
        <p:spPr>
          <a:xfrm>
            <a:off x="10063175" y="9882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94" name="Google Shape;1394;p118"/>
          <p:cNvCxnSpPr/>
          <p:nvPr/>
        </p:nvCxnSpPr>
        <p:spPr>
          <a:xfrm flipH="1" rot="10800000">
            <a:off x="8461300" y="5580625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Google Shape;1395;p118"/>
          <p:cNvCxnSpPr/>
          <p:nvPr/>
        </p:nvCxnSpPr>
        <p:spPr>
          <a:xfrm flipH="1" rot="10800000">
            <a:off x="8482000" y="7237025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p118"/>
          <p:cNvCxnSpPr/>
          <p:nvPr/>
        </p:nvCxnSpPr>
        <p:spPr>
          <a:xfrm>
            <a:off x="8482000" y="8313825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7" name="Google Shape;1397;p118"/>
          <p:cNvCxnSpPr/>
          <p:nvPr/>
        </p:nvCxnSpPr>
        <p:spPr>
          <a:xfrm>
            <a:off x="8419900" y="8727975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118"/>
          <p:cNvSpPr txBox="1"/>
          <p:nvPr/>
        </p:nvSpPr>
        <p:spPr>
          <a:xfrm>
            <a:off x="17745325" y="4313638"/>
            <a:ext cx="637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. Команда платформы сама пишет код.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1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04" name="Google Shape;1404;p119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Пример</a:t>
            </a:r>
            <a:endParaRPr sz="14200"/>
          </a:p>
        </p:txBody>
      </p:sp>
      <p:sp>
        <p:nvSpPr>
          <p:cNvPr id="1405" name="Google Shape;1405;p119"/>
          <p:cNvSpPr/>
          <p:nvPr/>
        </p:nvSpPr>
        <p:spPr>
          <a:xfrm>
            <a:off x="572125" y="7225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6" name="Google Shape;1406;p119"/>
          <p:cNvSpPr/>
          <p:nvPr/>
        </p:nvSpPr>
        <p:spPr>
          <a:xfrm>
            <a:off x="10063175" y="4313647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7" name="Google Shape;1407;p119"/>
          <p:cNvSpPr/>
          <p:nvPr/>
        </p:nvSpPr>
        <p:spPr>
          <a:xfrm>
            <a:off x="10063175" y="6169835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8" name="Google Shape;1408;p119"/>
          <p:cNvSpPr/>
          <p:nvPr/>
        </p:nvSpPr>
        <p:spPr>
          <a:xfrm>
            <a:off x="10063175" y="8025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9" name="Google Shape;1409;p119"/>
          <p:cNvSpPr/>
          <p:nvPr/>
        </p:nvSpPr>
        <p:spPr>
          <a:xfrm>
            <a:off x="10063175" y="9882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10" name="Google Shape;1410;p119"/>
          <p:cNvCxnSpPr/>
          <p:nvPr/>
        </p:nvCxnSpPr>
        <p:spPr>
          <a:xfrm flipH="1" rot="10800000">
            <a:off x="8461300" y="5580625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19"/>
          <p:cNvCxnSpPr/>
          <p:nvPr/>
        </p:nvCxnSpPr>
        <p:spPr>
          <a:xfrm flipH="1" rot="10800000">
            <a:off x="8482000" y="7237025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119"/>
          <p:cNvCxnSpPr/>
          <p:nvPr/>
        </p:nvCxnSpPr>
        <p:spPr>
          <a:xfrm>
            <a:off x="8482000" y="8313825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3" name="Google Shape;1413;p119"/>
          <p:cNvCxnSpPr/>
          <p:nvPr/>
        </p:nvCxnSpPr>
        <p:spPr>
          <a:xfrm>
            <a:off x="8419900" y="8727975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4" name="Google Shape;1414;p119"/>
          <p:cNvSpPr txBox="1"/>
          <p:nvPr/>
        </p:nvSpPr>
        <p:spPr>
          <a:xfrm>
            <a:off x="17745325" y="4313638"/>
            <a:ext cx="63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Команда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платформы сама пишет код.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5" name="Google Shape;1415;p119"/>
          <p:cNvSpPr txBox="1"/>
          <p:nvPr/>
        </p:nvSpPr>
        <p:spPr>
          <a:xfrm>
            <a:off x="17856450" y="5937925"/>
            <a:ext cx="637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Уровень 3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. Есть конструктор с UI, вертикали могут сделать все сами.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2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21" name="Google Shape;1421;p120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Пример</a:t>
            </a:r>
            <a:endParaRPr sz="14200"/>
          </a:p>
        </p:txBody>
      </p:sp>
      <p:sp>
        <p:nvSpPr>
          <p:cNvPr id="1422" name="Google Shape;1422;p120"/>
          <p:cNvSpPr/>
          <p:nvPr/>
        </p:nvSpPr>
        <p:spPr>
          <a:xfrm>
            <a:off x="572125" y="7225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3" name="Google Shape;1423;p120"/>
          <p:cNvSpPr/>
          <p:nvPr/>
        </p:nvSpPr>
        <p:spPr>
          <a:xfrm>
            <a:off x="10063175" y="4313647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4" name="Google Shape;1424;p120"/>
          <p:cNvSpPr/>
          <p:nvPr/>
        </p:nvSpPr>
        <p:spPr>
          <a:xfrm>
            <a:off x="10063175" y="6169835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5" name="Google Shape;1425;p120"/>
          <p:cNvSpPr/>
          <p:nvPr/>
        </p:nvSpPr>
        <p:spPr>
          <a:xfrm>
            <a:off x="10063175" y="8025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6" name="Google Shape;1426;p120"/>
          <p:cNvSpPr/>
          <p:nvPr/>
        </p:nvSpPr>
        <p:spPr>
          <a:xfrm>
            <a:off x="10063175" y="9882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7" name="Google Shape;1427;p120"/>
          <p:cNvCxnSpPr/>
          <p:nvPr/>
        </p:nvCxnSpPr>
        <p:spPr>
          <a:xfrm flipH="1" rot="10800000">
            <a:off x="8461300" y="5580625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120"/>
          <p:cNvCxnSpPr/>
          <p:nvPr/>
        </p:nvCxnSpPr>
        <p:spPr>
          <a:xfrm flipH="1" rot="10800000">
            <a:off x="8482000" y="7237025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120"/>
          <p:cNvCxnSpPr/>
          <p:nvPr/>
        </p:nvCxnSpPr>
        <p:spPr>
          <a:xfrm>
            <a:off x="8482000" y="8313825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20"/>
          <p:cNvCxnSpPr/>
          <p:nvPr/>
        </p:nvCxnSpPr>
        <p:spPr>
          <a:xfrm>
            <a:off x="8419900" y="8727975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120"/>
          <p:cNvSpPr txBox="1"/>
          <p:nvPr/>
        </p:nvSpPr>
        <p:spPr>
          <a:xfrm>
            <a:off x="17745325" y="4313638"/>
            <a:ext cx="63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Команда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платформы сама пишет код.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2" name="Google Shape;1432;p120"/>
          <p:cNvSpPr txBox="1"/>
          <p:nvPr/>
        </p:nvSpPr>
        <p:spPr>
          <a:xfrm>
            <a:off x="17856450" y="5937925"/>
            <a:ext cx="637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3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Есть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конструктор с UI, вертикали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могут сделать все сами.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3" name="Google Shape;1433;p120"/>
          <p:cNvSpPr txBox="1"/>
          <p:nvPr/>
        </p:nvSpPr>
        <p:spPr>
          <a:xfrm>
            <a:off x="17918550" y="7910050"/>
            <a:ext cx="637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Уровень 1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. Вертикали могут самостоятельно писать код в платформе.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39" name="Google Shape;1439;p121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Пример</a:t>
            </a:r>
            <a:endParaRPr sz="14200"/>
          </a:p>
        </p:txBody>
      </p:sp>
      <p:sp>
        <p:nvSpPr>
          <p:cNvPr id="1440" name="Google Shape;1440;p121"/>
          <p:cNvSpPr/>
          <p:nvPr/>
        </p:nvSpPr>
        <p:spPr>
          <a:xfrm>
            <a:off x="572125" y="722582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1" name="Google Shape;1441;p121"/>
          <p:cNvSpPr/>
          <p:nvPr/>
        </p:nvSpPr>
        <p:spPr>
          <a:xfrm>
            <a:off x="10063175" y="4313647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2" name="Google Shape;1442;p121"/>
          <p:cNvSpPr/>
          <p:nvPr/>
        </p:nvSpPr>
        <p:spPr>
          <a:xfrm>
            <a:off x="10063175" y="6169835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3" name="Google Shape;1443;p121"/>
          <p:cNvSpPr/>
          <p:nvPr/>
        </p:nvSpPr>
        <p:spPr>
          <a:xfrm>
            <a:off x="10063175" y="8025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4" name="Google Shape;1444;p121"/>
          <p:cNvSpPr/>
          <p:nvPr/>
        </p:nvSpPr>
        <p:spPr>
          <a:xfrm>
            <a:off x="10063175" y="9882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5" name="Google Shape;1445;p121"/>
          <p:cNvCxnSpPr/>
          <p:nvPr/>
        </p:nvCxnSpPr>
        <p:spPr>
          <a:xfrm flipH="1" rot="10800000">
            <a:off x="8461300" y="5580625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121"/>
          <p:cNvCxnSpPr/>
          <p:nvPr/>
        </p:nvCxnSpPr>
        <p:spPr>
          <a:xfrm flipH="1" rot="10800000">
            <a:off x="8482000" y="7237025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121"/>
          <p:cNvCxnSpPr/>
          <p:nvPr/>
        </p:nvCxnSpPr>
        <p:spPr>
          <a:xfrm>
            <a:off x="8482000" y="8313825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21"/>
          <p:cNvCxnSpPr/>
          <p:nvPr/>
        </p:nvCxnSpPr>
        <p:spPr>
          <a:xfrm>
            <a:off x="8419900" y="8727975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9" name="Google Shape;1449;p121"/>
          <p:cNvSpPr txBox="1"/>
          <p:nvPr/>
        </p:nvSpPr>
        <p:spPr>
          <a:xfrm>
            <a:off x="17745325" y="4313638"/>
            <a:ext cx="637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0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Команда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платформы сама пишет код.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0" name="Google Shape;1450;p121"/>
          <p:cNvSpPr txBox="1"/>
          <p:nvPr/>
        </p:nvSpPr>
        <p:spPr>
          <a:xfrm>
            <a:off x="17856450" y="5937925"/>
            <a:ext cx="637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3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Есть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конструктор с UI, вертикали могут сделать все сами.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1" name="Google Shape;1451;p121"/>
          <p:cNvSpPr txBox="1"/>
          <p:nvPr/>
        </p:nvSpPr>
        <p:spPr>
          <a:xfrm>
            <a:off x="17918550" y="7910050"/>
            <a:ext cx="6377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Helvetica Neue"/>
                <a:ea typeface="Helvetica Neue"/>
                <a:cs typeface="Helvetica Neue"/>
                <a:sym typeface="Helvetica Neue"/>
              </a:rPr>
              <a:t>Уровень 1</a:t>
            </a: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. Вертикали могут самостоятельно писать код 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  <a:t>в платформе.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2" name="Google Shape;1452;p121"/>
          <p:cNvSpPr txBox="1"/>
          <p:nvPr/>
        </p:nvSpPr>
        <p:spPr>
          <a:xfrm>
            <a:off x="17918550" y="9882175"/>
            <a:ext cx="6377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Уровень 2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. Вертикали настраивают документацию сами, без кода. Для релиза нужна команда платформы.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2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58" name="Google Shape;1458;p122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Как измерять?</a:t>
            </a:r>
            <a:endParaRPr sz="14200"/>
          </a:p>
        </p:txBody>
      </p:sp>
      <p:sp>
        <p:nvSpPr>
          <p:cNvPr id="1459" name="Google Shape;1459;p122"/>
          <p:cNvSpPr/>
          <p:nvPr/>
        </p:nvSpPr>
        <p:spPr>
          <a:xfrm>
            <a:off x="572125" y="7225822"/>
            <a:ext cx="7516500" cy="1615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0">
                <a:srgbClr val="FC7654"/>
              </a:gs>
              <a:gs pos="43000">
                <a:schemeClr val="accent5"/>
              </a:gs>
              <a:gs pos="54000">
                <a:srgbClr val="F88759"/>
              </a:gs>
              <a:gs pos="100000">
                <a:srgbClr val="F0AA6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0" name="Google Shape;1460;p122"/>
          <p:cNvSpPr/>
          <p:nvPr/>
        </p:nvSpPr>
        <p:spPr>
          <a:xfrm>
            <a:off x="10063175" y="4313647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парсер новой категории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1" name="Google Shape;1461;p122"/>
          <p:cNvSpPr/>
          <p:nvPr/>
        </p:nvSpPr>
        <p:spPr>
          <a:xfrm>
            <a:off x="10063175" y="6169835"/>
            <a:ext cx="7516500" cy="16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атрибуты 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2" name="Google Shape;1462;p122"/>
          <p:cNvSpPr/>
          <p:nvPr/>
        </p:nvSpPr>
        <p:spPr>
          <a:xfrm>
            <a:off x="10063175" y="8025997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Настроить автозаполнение атрибутов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3" name="Google Shape;1463;p122"/>
          <p:cNvSpPr/>
          <p:nvPr/>
        </p:nvSpPr>
        <p:spPr>
          <a:xfrm>
            <a:off x="10063175" y="9882172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Обновить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64" name="Google Shape;1464;p122"/>
          <p:cNvCxnSpPr/>
          <p:nvPr/>
        </p:nvCxnSpPr>
        <p:spPr>
          <a:xfrm flipH="1" rot="10800000">
            <a:off x="8461300" y="5580625"/>
            <a:ext cx="1325100" cy="20499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65" name="Google Shape;1465;p122"/>
          <p:cNvCxnSpPr/>
          <p:nvPr/>
        </p:nvCxnSpPr>
        <p:spPr>
          <a:xfrm flipH="1" rot="10800000">
            <a:off x="8482000" y="7237025"/>
            <a:ext cx="1221600" cy="7248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66" name="Google Shape;1466;p122"/>
          <p:cNvCxnSpPr/>
          <p:nvPr/>
        </p:nvCxnSpPr>
        <p:spPr>
          <a:xfrm>
            <a:off x="8482000" y="8313825"/>
            <a:ext cx="1242300" cy="6213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67" name="Google Shape;1467;p122"/>
          <p:cNvCxnSpPr/>
          <p:nvPr/>
        </p:nvCxnSpPr>
        <p:spPr>
          <a:xfrm>
            <a:off x="8419900" y="8727975"/>
            <a:ext cx="1428900" cy="18636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68" name="Google Shape;1468;p122"/>
          <p:cNvSpPr txBox="1"/>
          <p:nvPr/>
        </p:nvSpPr>
        <p:spPr>
          <a:xfrm>
            <a:off x="664525" y="5192038"/>
            <a:ext cx="7993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Среднее значение зрелости всех шагов определяет зрелость Capability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2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74" name="Google Shape;1474;p123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Как измерять?</a:t>
            </a:r>
            <a:endParaRPr sz="14200"/>
          </a:p>
        </p:txBody>
      </p:sp>
      <p:sp>
        <p:nvSpPr>
          <p:cNvPr id="1475" name="Google Shape;1475;p123"/>
          <p:cNvSpPr txBox="1"/>
          <p:nvPr>
            <p:ph idx="3" type="body"/>
          </p:nvPr>
        </p:nvSpPr>
        <p:spPr>
          <a:xfrm>
            <a:off x="572125" y="3917350"/>
            <a:ext cx="20801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Средняя зрелость всех Capabilities определяет функциональную зрелость всей платформы.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Google Shape;1476;p123"/>
          <p:cNvPicPr preferRelativeResize="0"/>
          <p:nvPr/>
        </p:nvPicPr>
        <p:blipFill rotWithShape="1">
          <a:blip r:embed="rId3">
            <a:alphaModFix/>
          </a:blip>
          <a:srcRect b="26953" l="0" r="0" t="0"/>
          <a:stretch/>
        </p:blipFill>
        <p:spPr>
          <a:xfrm>
            <a:off x="3691900" y="8001775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123"/>
          <p:cNvSpPr txBox="1"/>
          <p:nvPr/>
        </p:nvSpPr>
        <p:spPr>
          <a:xfrm>
            <a:off x="3691900" y="10583838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8" name="Google Shape;1478;p123"/>
          <p:cNvSpPr/>
          <p:nvPr/>
        </p:nvSpPr>
        <p:spPr>
          <a:xfrm>
            <a:off x="9373150" y="6648025"/>
            <a:ext cx="7516500" cy="1615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chemeClr val="accent4"/>
              </a:gs>
              <a:gs pos="100000">
                <a:srgbClr val="737373"/>
              </a:gs>
            </a:gsLst>
            <a:lin ang="13500032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новый атрибут 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в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9" name="Google Shape;1479;p123"/>
          <p:cNvSpPr/>
          <p:nvPr/>
        </p:nvSpPr>
        <p:spPr>
          <a:xfrm>
            <a:off x="9373150" y="8733622"/>
            <a:ext cx="7516500" cy="1615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DECDB"/>
              </a:gs>
              <a:gs pos="0">
                <a:srgbClr val="FC7654"/>
              </a:gs>
              <a:gs pos="43000">
                <a:schemeClr val="accent5"/>
              </a:gs>
              <a:gs pos="54000">
                <a:srgbClr val="F88759"/>
              </a:gs>
              <a:gs pos="100000">
                <a:srgbClr val="F0AA63"/>
              </a:gs>
            </a:gsLst>
            <a:lin ang="13500032" scaled="0"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Добавить новую категорию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0" name="Google Shape;1480;p123"/>
          <p:cNvSpPr/>
          <p:nvPr/>
        </p:nvSpPr>
        <p:spPr>
          <a:xfrm>
            <a:off x="9373150" y="10614427"/>
            <a:ext cx="7516500" cy="1865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9900"/>
              </a:gs>
              <a:gs pos="52999">
                <a:srgbClr val="FF9900"/>
              </a:gs>
              <a:gs pos="100000">
                <a:srgbClr val="FFFF00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Изменить пользовательскую документацию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81" name="Google Shape;1481;p123"/>
          <p:cNvCxnSpPr/>
          <p:nvPr/>
        </p:nvCxnSpPr>
        <p:spPr>
          <a:xfrm flipH="1" rot="10800000">
            <a:off x="7633800" y="7026150"/>
            <a:ext cx="1428900" cy="16152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82" name="Google Shape;1482;p123"/>
          <p:cNvCxnSpPr/>
          <p:nvPr/>
        </p:nvCxnSpPr>
        <p:spPr>
          <a:xfrm flipH="1" rot="10800000">
            <a:off x="7758025" y="9490375"/>
            <a:ext cx="1242300" cy="1863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83" name="Google Shape;1483;p123"/>
          <p:cNvCxnSpPr/>
          <p:nvPr/>
        </p:nvCxnSpPr>
        <p:spPr>
          <a:xfrm>
            <a:off x="7778750" y="10442825"/>
            <a:ext cx="1242300" cy="13665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9"/>
          <p:cNvSpPr txBox="1"/>
          <p:nvPr>
            <p:ph idx="12" type="sldNum"/>
          </p:nvPr>
        </p:nvSpPr>
        <p:spPr>
          <a:xfrm>
            <a:off x="23221830" y="749165"/>
            <a:ext cx="628717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797" name="Google Shape;797;p79"/>
          <p:cNvSpPr txBox="1"/>
          <p:nvPr>
            <p:ph idx="2" type="body"/>
          </p:nvPr>
        </p:nvSpPr>
        <p:spPr>
          <a:xfrm>
            <a:off x="430553" y="2124709"/>
            <a:ext cx="220467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0"/>
              <a:buFont typeface="Helvetica Neue"/>
              <a:buNone/>
            </a:pPr>
            <a:r>
              <a:rPr lang="en-US"/>
              <a:t>О чём доклад?</a:t>
            </a:r>
            <a:r>
              <a:rPr b="1" lang="en-US" sz="1425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798" name="Google Shape;798;p79"/>
          <p:cNvSpPr txBox="1"/>
          <p:nvPr>
            <p:ph idx="3" type="body"/>
          </p:nvPr>
        </p:nvSpPr>
        <p:spPr>
          <a:xfrm>
            <a:off x="544050" y="3810875"/>
            <a:ext cx="23295900" cy="7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</a:t>
            </a:r>
            <a:r>
              <a:rPr lang="en-US"/>
              <a:t> переходе от продуктовой к платформенной разработке:</a:t>
            </a:r>
            <a:endParaRPr b="0"/>
          </a:p>
          <a:p>
            <a:pPr indent="-5550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41"/>
              <a:buChar char="●"/>
            </a:pPr>
            <a:r>
              <a:rPr b="0" lang="en-US"/>
              <a:t>к</a:t>
            </a:r>
            <a:r>
              <a:rPr b="0" lang="en-US"/>
              <a:t>огда пора делать горизонтальное решение;</a:t>
            </a:r>
            <a:endParaRPr b="0"/>
          </a:p>
          <a:p>
            <a:pPr indent="-5550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41"/>
              <a:buChar char="●"/>
            </a:pPr>
            <a:r>
              <a:rPr b="0" lang="en-US"/>
              <a:t>зачем нужны платформы;</a:t>
            </a:r>
            <a:endParaRPr b="0"/>
          </a:p>
          <a:p>
            <a:pPr indent="-5550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41"/>
              <a:buChar char="●"/>
            </a:pPr>
            <a:r>
              <a:rPr b="0" lang="en-US"/>
              <a:t>как понять, кто твои потребители и что им нужно;</a:t>
            </a:r>
            <a:endParaRPr b="0"/>
          </a:p>
          <a:p>
            <a:pPr indent="-5550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41"/>
              <a:buChar char="●"/>
            </a:pPr>
            <a:r>
              <a:rPr b="0" lang="en-US"/>
              <a:t>как измерять пользу от того, что мы делаем.</a:t>
            </a:r>
            <a:endParaRPr b="0"/>
          </a:p>
        </p:txBody>
      </p:sp>
      <p:pic>
        <p:nvPicPr>
          <p:cNvPr id="799" name="Google Shape;7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0347">
            <a:off x="15845921" y="7070220"/>
            <a:ext cx="8019534" cy="801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24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89" name="Google Shape;1489;p124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Техническая зрелость</a:t>
            </a:r>
            <a:endParaRPr sz="14200"/>
          </a:p>
        </p:txBody>
      </p:sp>
      <p:sp>
        <p:nvSpPr>
          <p:cNvPr id="1490" name="Google Shape;1490;p124"/>
          <p:cNvSpPr txBox="1"/>
          <p:nvPr>
            <p:ph idx="3" type="body"/>
          </p:nvPr>
        </p:nvSpPr>
        <p:spPr>
          <a:xfrm>
            <a:off x="572125" y="3792021"/>
            <a:ext cx="23661300" cy="4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Еще мы измеряем техническую зрелость 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покрытие тестами;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качество;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стабильность;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много чего еще.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1" name="Google Shape;149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1850" y="4969450"/>
            <a:ext cx="7972951" cy="797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97" name="Google Shape;1497;p12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Общая зрелость</a:t>
            </a:r>
            <a:endParaRPr sz="14200"/>
          </a:p>
        </p:txBody>
      </p:sp>
      <p:pic>
        <p:nvPicPr>
          <p:cNvPr descr="Помогите найти картинку | Пикабу" id="1498" name="Google Shape;149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125" y="6436775"/>
            <a:ext cx="8641974" cy="64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25"/>
          <p:cNvPicPr preferRelativeResize="0"/>
          <p:nvPr/>
        </p:nvPicPr>
        <p:blipFill rotWithShape="1">
          <a:blip r:embed="rId4">
            <a:alphaModFix/>
          </a:blip>
          <a:srcRect b="26953" l="0" r="0" t="0"/>
          <a:stretch/>
        </p:blipFill>
        <p:spPr>
          <a:xfrm>
            <a:off x="572125" y="7284175"/>
            <a:ext cx="4332300" cy="25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125"/>
          <p:cNvSpPr txBox="1"/>
          <p:nvPr/>
        </p:nvSpPr>
        <p:spPr>
          <a:xfrm>
            <a:off x="572125" y="9866238"/>
            <a:ext cx="4332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 Автозагрузка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1" name="Google Shape;1501;p125"/>
          <p:cNvSpPr/>
          <p:nvPr/>
        </p:nvSpPr>
        <p:spPr>
          <a:xfrm>
            <a:off x="5984175" y="66722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Функциональная зрелость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2" name="Google Shape;1502;p125"/>
          <p:cNvSpPr/>
          <p:nvPr/>
        </p:nvSpPr>
        <p:spPr>
          <a:xfrm>
            <a:off x="5984175" y="9798700"/>
            <a:ext cx="7516500" cy="16152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Техническа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 зрелость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03" name="Google Shape;1503;p125"/>
          <p:cNvCxnSpPr/>
          <p:nvPr/>
        </p:nvCxnSpPr>
        <p:spPr>
          <a:xfrm flipH="1" rot="10800000">
            <a:off x="4514025" y="7640900"/>
            <a:ext cx="1138800" cy="558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125"/>
          <p:cNvCxnSpPr/>
          <p:nvPr/>
        </p:nvCxnSpPr>
        <p:spPr>
          <a:xfrm>
            <a:off x="4596850" y="9297250"/>
            <a:ext cx="1138800" cy="80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125"/>
          <p:cNvSpPr txBox="1"/>
          <p:nvPr>
            <p:ph idx="3" type="body"/>
          </p:nvPr>
        </p:nvSpPr>
        <p:spPr>
          <a:xfrm>
            <a:off x="572125" y="3766955"/>
            <a:ext cx="20801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Функциональная и техническая зрелость в итоге дают нам финальную оценку по всей платформе.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2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11" name="Google Shape;1511;p12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Резюме</a:t>
            </a:r>
            <a:endParaRPr sz="14200"/>
          </a:p>
        </p:txBody>
      </p:sp>
      <p:sp>
        <p:nvSpPr>
          <p:cNvPr id="1512" name="Google Shape;1512;p126"/>
          <p:cNvSpPr txBox="1"/>
          <p:nvPr/>
        </p:nvSpPr>
        <p:spPr>
          <a:xfrm>
            <a:off x="529463" y="3751991"/>
            <a:ext cx="10122900" cy="4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Горизонтальное решение: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общие функциональность и экспертиза, сосредоточенная в одном месте</a:t>
            </a: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направлено на конкретные задачи.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3" name="Google Shape;1513;p126"/>
          <p:cNvSpPr txBox="1"/>
          <p:nvPr/>
        </p:nvSpPr>
        <p:spPr>
          <a:xfrm>
            <a:off x="13373501" y="3622779"/>
            <a:ext cx="97020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Платформа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продукт, направленный на решение задач своих пользователей;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помогает увеличивать их автономность и снижать TTM.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4" name="Google Shape;1514;p126"/>
          <p:cNvSpPr/>
          <p:nvPr/>
        </p:nvSpPr>
        <p:spPr>
          <a:xfrm>
            <a:off x="10277700" y="3711316"/>
            <a:ext cx="2455200" cy="300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5" name="Google Shape;151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230" y="6124250"/>
            <a:ext cx="7591752" cy="759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27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1521" name="Google Shape;1521;p127"/>
          <p:cNvSpPr txBox="1"/>
          <p:nvPr>
            <p:ph idx="4294967295" type="body"/>
          </p:nvPr>
        </p:nvSpPr>
        <p:spPr>
          <a:xfrm>
            <a:off x="475575" y="1673420"/>
            <a:ext cx="177846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 понять, что нужно пользователям</a:t>
            </a: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?</a:t>
            </a:r>
            <a:endParaRPr b="1" sz="12032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2" name="Google Shape;152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9850" y="4964900"/>
            <a:ext cx="9395825" cy="8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28" name="Google Shape;1528;p128"/>
          <p:cNvSpPr txBox="1"/>
          <p:nvPr>
            <p:ph idx="16" type="body"/>
          </p:nvPr>
        </p:nvSpPr>
        <p:spPr>
          <a:xfrm>
            <a:off x="572125" y="1622350"/>
            <a:ext cx="22497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Продуктовый подход</a:t>
            </a:r>
            <a:endParaRPr sz="14200"/>
          </a:p>
        </p:txBody>
      </p:sp>
      <p:sp>
        <p:nvSpPr>
          <p:cNvPr id="1529" name="Google Shape;1529;p128"/>
          <p:cNvSpPr txBox="1"/>
          <p:nvPr>
            <p:ph idx="1" type="body"/>
          </p:nvPr>
        </p:nvSpPr>
        <p:spPr>
          <a:xfrm>
            <a:off x="601350" y="7963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проблему</a:t>
            </a:r>
            <a:endParaRPr/>
          </a:p>
        </p:txBody>
      </p:sp>
      <p:pic>
        <p:nvPicPr>
          <p:cNvPr descr="Google Shape;342;g298c0ab80aa_2_63" id="1530" name="Google Shape;1530;p128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584425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75" y="9163925"/>
            <a:ext cx="4100250" cy="4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37" name="Google Shape;1537;p129"/>
          <p:cNvSpPr txBox="1"/>
          <p:nvPr>
            <p:ph idx="1" type="body"/>
          </p:nvPr>
        </p:nvSpPr>
        <p:spPr>
          <a:xfrm>
            <a:off x="601350" y="7963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проблему</a:t>
            </a:r>
            <a:endParaRPr/>
          </a:p>
        </p:txBody>
      </p:sp>
      <p:sp>
        <p:nvSpPr>
          <p:cNvPr id="1538" name="Google Shape;1538;p129"/>
          <p:cNvSpPr txBox="1"/>
          <p:nvPr>
            <p:ph idx="2" type="body"/>
          </p:nvPr>
        </p:nvSpPr>
        <p:spPr>
          <a:xfrm>
            <a:off x="6189407" y="7963316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на кого она влияет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342;g298c0ab80aa_2_63" id="1539" name="Google Shape;1539;p129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584425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3;g298c0ab80aa_2_63" id="1540" name="Google Shape;1540;p129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6165462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75" y="9163925"/>
            <a:ext cx="4100250" cy="41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4387" y="9708800"/>
            <a:ext cx="2599684" cy="3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29"/>
          <p:cNvSpPr txBox="1"/>
          <p:nvPr>
            <p:ph idx="16" type="body"/>
          </p:nvPr>
        </p:nvSpPr>
        <p:spPr>
          <a:xfrm>
            <a:off x="572125" y="1622350"/>
            <a:ext cx="22497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Продуктовый подход</a:t>
            </a:r>
            <a:endParaRPr sz="14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3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49" name="Google Shape;1549;p130"/>
          <p:cNvSpPr txBox="1"/>
          <p:nvPr>
            <p:ph idx="1" type="body"/>
          </p:nvPr>
        </p:nvSpPr>
        <p:spPr>
          <a:xfrm>
            <a:off x="601350" y="7963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проблему</a:t>
            </a:r>
            <a:endParaRPr/>
          </a:p>
        </p:txBody>
      </p:sp>
      <p:sp>
        <p:nvSpPr>
          <p:cNvPr id="1550" name="Google Shape;1550;p130"/>
          <p:cNvSpPr txBox="1"/>
          <p:nvPr>
            <p:ph idx="2" type="body"/>
          </p:nvPr>
        </p:nvSpPr>
        <p:spPr>
          <a:xfrm>
            <a:off x="6189407" y="7963316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на кого она влияет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1" name="Google Shape;1551;p130"/>
          <p:cNvSpPr txBox="1"/>
          <p:nvPr>
            <p:ph idx="3" type="body"/>
          </p:nvPr>
        </p:nvSpPr>
        <p:spPr>
          <a:xfrm>
            <a:off x="12406250" y="7954902"/>
            <a:ext cx="57861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на какие метрики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она влияет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342;g298c0ab80aa_2_63" id="1552" name="Google Shape;1552;p130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584425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3;g298c0ab80aa_2_63" id="1553" name="Google Shape;1553;p130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6165462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4;g298c0ab80aa_2_63" id="1554" name="Google Shape;1554;p130"/>
          <p:cNvPicPr preferRelativeResize="0"/>
          <p:nvPr>
            <p:ph idx="14" type="pic"/>
          </p:nvPr>
        </p:nvPicPr>
        <p:blipFill rotWithShape="1">
          <a:blip r:embed="rId5">
            <a:alphaModFix/>
          </a:blip>
          <a:srcRect b="14427" l="0" r="0" t="14428"/>
          <a:stretch/>
        </p:blipFill>
        <p:spPr>
          <a:xfrm>
            <a:off x="12389312" y="5441565"/>
            <a:ext cx="3137546" cy="223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375" y="9163925"/>
            <a:ext cx="4100250" cy="41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06250" y="9763925"/>
            <a:ext cx="3137550" cy="33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4387" y="9708800"/>
            <a:ext cx="2599684" cy="3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130"/>
          <p:cNvSpPr txBox="1"/>
          <p:nvPr>
            <p:ph idx="16" type="body"/>
          </p:nvPr>
        </p:nvSpPr>
        <p:spPr>
          <a:xfrm>
            <a:off x="572125" y="1622350"/>
            <a:ext cx="22497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Продуктовый подход</a:t>
            </a:r>
            <a:endParaRPr sz="14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64" name="Google Shape;1564;p131"/>
          <p:cNvSpPr txBox="1"/>
          <p:nvPr>
            <p:ph idx="1" type="body"/>
          </p:nvPr>
        </p:nvSpPr>
        <p:spPr>
          <a:xfrm>
            <a:off x="601350" y="796331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проблему</a:t>
            </a:r>
            <a:endParaRPr/>
          </a:p>
        </p:txBody>
      </p:sp>
      <p:sp>
        <p:nvSpPr>
          <p:cNvPr id="1565" name="Google Shape;1565;p131"/>
          <p:cNvSpPr txBox="1"/>
          <p:nvPr>
            <p:ph idx="2" type="body"/>
          </p:nvPr>
        </p:nvSpPr>
        <p:spPr>
          <a:xfrm>
            <a:off x="6189407" y="7963316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на кого она влияет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6" name="Google Shape;1566;p131"/>
          <p:cNvSpPr txBox="1"/>
          <p:nvPr>
            <p:ph idx="3" type="body"/>
          </p:nvPr>
        </p:nvSpPr>
        <p:spPr>
          <a:xfrm>
            <a:off x="12406250" y="7954902"/>
            <a:ext cx="57861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на какие метрики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она влияет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7" name="Google Shape;1567;p131"/>
          <p:cNvSpPr txBox="1"/>
          <p:nvPr>
            <p:ph idx="4" type="body"/>
          </p:nvPr>
        </p:nvSpPr>
        <p:spPr>
          <a:xfrm>
            <a:off x="18441575" y="7954892"/>
            <a:ext cx="5358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Определяем,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как мы можем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b="1" lang="en-US" sz="3600">
                <a:latin typeface="Helvetica Neue"/>
                <a:ea typeface="Helvetica Neue"/>
                <a:cs typeface="Helvetica Neue"/>
                <a:sym typeface="Helvetica Neue"/>
              </a:rPr>
              <a:t>их улучшить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342;g298c0ab80aa_2_63" id="1568" name="Google Shape;1568;p131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584425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3;g298c0ab80aa_2_63" id="1569" name="Google Shape;1569;p131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6165462" y="5563362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4;g298c0ab80aa_2_63" id="1570" name="Google Shape;1570;p131"/>
          <p:cNvPicPr preferRelativeResize="0"/>
          <p:nvPr>
            <p:ph idx="14" type="pic"/>
          </p:nvPr>
        </p:nvPicPr>
        <p:blipFill rotWithShape="1">
          <a:blip r:embed="rId5">
            <a:alphaModFix/>
          </a:blip>
          <a:srcRect b="14427" l="0" r="0" t="14428"/>
          <a:stretch/>
        </p:blipFill>
        <p:spPr>
          <a:xfrm>
            <a:off x="12389312" y="5441565"/>
            <a:ext cx="3137546" cy="2232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45;g298c0ab80aa_2_63" id="1571" name="Google Shape;1571;p131"/>
          <p:cNvPicPr preferRelativeResize="0"/>
          <p:nvPr>
            <p:ph idx="15" type="pic"/>
          </p:nvPr>
        </p:nvPicPr>
        <p:blipFill rotWithShape="1">
          <a:blip r:embed="rId6">
            <a:alphaModFix/>
          </a:blip>
          <a:srcRect b="14427" l="0" r="0" t="14428"/>
          <a:stretch/>
        </p:blipFill>
        <p:spPr>
          <a:xfrm>
            <a:off x="18417629" y="5441567"/>
            <a:ext cx="3137546" cy="223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18125" y="9718025"/>
            <a:ext cx="3536548" cy="353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375" y="9163925"/>
            <a:ext cx="4100250" cy="41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406250" y="9763925"/>
            <a:ext cx="3137550" cy="334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4387" y="9708800"/>
            <a:ext cx="2599684" cy="30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31"/>
          <p:cNvSpPr txBox="1"/>
          <p:nvPr>
            <p:ph idx="16" type="body"/>
          </p:nvPr>
        </p:nvSpPr>
        <p:spPr>
          <a:xfrm>
            <a:off x="572125" y="1622350"/>
            <a:ext cx="224970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Продуктовый подход</a:t>
            </a:r>
            <a:endParaRPr sz="14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82" name="Google Shape;1582;p132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 потребности пользователей:</a:t>
            </a:r>
            <a:endParaRPr sz="14200"/>
          </a:p>
        </p:txBody>
      </p:sp>
      <p:sp>
        <p:nvSpPr>
          <p:cNvPr id="1583" name="Google Shape;1583;p132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3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89" name="Google Shape;1589;p133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</a:t>
            </a:r>
            <a:r>
              <a:rPr lang="en-US" sz="14200"/>
              <a:t> потребности пользователей:</a:t>
            </a:r>
            <a:endParaRPr sz="14200"/>
          </a:p>
        </p:txBody>
      </p:sp>
      <p:sp>
        <p:nvSpPr>
          <p:cNvPr id="1590" name="Google Shape;1590;p133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роводим интервью: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05" name="Google Shape;805;p80"/>
          <p:cNvSpPr txBox="1"/>
          <p:nvPr>
            <p:ph idx="13" type="body"/>
          </p:nvPr>
        </p:nvSpPr>
        <p:spPr>
          <a:xfrm>
            <a:off x="572126" y="1592584"/>
            <a:ext cx="172173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</a:pPr>
            <a:r>
              <a:rPr lang="en-US" sz="14200"/>
              <a:t>Авито сейчас</a:t>
            </a:r>
            <a:endParaRPr sz="14200"/>
          </a:p>
        </p:txBody>
      </p:sp>
      <p:pic>
        <p:nvPicPr>
          <p:cNvPr id="806" name="Google Shape;8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25" y="7060075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925" y="7025238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025" y="6968563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17225" y="6874225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49875" y="7026625"/>
            <a:ext cx="32385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26375" y="7127538"/>
            <a:ext cx="2496950" cy="24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0"/>
          <p:cNvSpPr txBox="1"/>
          <p:nvPr>
            <p:ph idx="2" type="body"/>
          </p:nvPr>
        </p:nvSpPr>
        <p:spPr>
          <a:xfrm>
            <a:off x="451927" y="10188913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Товары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3" name="Google Shape;813;p80"/>
          <p:cNvSpPr txBox="1"/>
          <p:nvPr>
            <p:ph idx="2" type="body"/>
          </p:nvPr>
        </p:nvSpPr>
        <p:spPr>
          <a:xfrm>
            <a:off x="3885427" y="10188913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Авто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4" name="Google Shape;814;p80"/>
          <p:cNvSpPr txBox="1"/>
          <p:nvPr>
            <p:ph idx="2" type="body"/>
          </p:nvPr>
        </p:nvSpPr>
        <p:spPr>
          <a:xfrm>
            <a:off x="7221425" y="10188913"/>
            <a:ext cx="50904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Недвижимость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5" name="Google Shape;815;p80"/>
          <p:cNvSpPr txBox="1"/>
          <p:nvPr>
            <p:ph idx="2" type="body"/>
          </p:nvPr>
        </p:nvSpPr>
        <p:spPr>
          <a:xfrm>
            <a:off x="12311827" y="10188913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Услуги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6" name="Google Shape;816;p80"/>
          <p:cNvSpPr txBox="1"/>
          <p:nvPr>
            <p:ph idx="2" type="body"/>
          </p:nvPr>
        </p:nvSpPr>
        <p:spPr>
          <a:xfrm>
            <a:off x="15897477" y="10188913"/>
            <a:ext cx="3433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Работа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80"/>
          <p:cNvSpPr txBox="1"/>
          <p:nvPr>
            <p:ph idx="2" type="body"/>
          </p:nvPr>
        </p:nvSpPr>
        <p:spPr>
          <a:xfrm>
            <a:off x="19135975" y="10188913"/>
            <a:ext cx="4796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Путешествия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8" name="Google Shape;818;p80"/>
          <p:cNvSpPr txBox="1"/>
          <p:nvPr>
            <p:ph idx="3" type="body"/>
          </p:nvPr>
        </p:nvSpPr>
        <p:spPr>
          <a:xfrm>
            <a:off x="506750" y="3775250"/>
            <a:ext cx="19147800" cy="29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6 вертикалей и множество команд разработки в них: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4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96" name="Google Shape;1596;p134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 потребности пользователей:</a:t>
            </a:r>
            <a:endParaRPr sz="14200"/>
          </a:p>
        </p:txBody>
      </p:sp>
      <p:sp>
        <p:nvSpPr>
          <p:cNvPr id="1597" name="Google Shape;1597;p134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проводим интервью: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список задач, которые они решают при помощи платформы;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3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03" name="Google Shape;1603;p13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 потребности пользователей:</a:t>
            </a:r>
            <a:endParaRPr sz="14200"/>
          </a:p>
        </p:txBody>
      </p:sp>
      <p:sp>
        <p:nvSpPr>
          <p:cNvPr id="1604" name="Google Shape;1604;p135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проводим интервью: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список задач, которые они решают при помощи платформы;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частотность задач;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3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10" name="Google Shape;1610;p13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 потребности пользователей:</a:t>
            </a:r>
            <a:endParaRPr sz="14200"/>
          </a:p>
        </p:txBody>
      </p:sp>
      <p:sp>
        <p:nvSpPr>
          <p:cNvPr id="1611" name="Google Shape;1611;p136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проводим интервью: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список задач, которые они решают при помощи платформы;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частотность задач;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из каких шагов они состоят;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37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17" name="Google Shape;1617;p137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Собираем потребности пользователей:</a:t>
            </a:r>
            <a:endParaRPr sz="14200"/>
          </a:p>
        </p:txBody>
      </p:sp>
      <p:sp>
        <p:nvSpPr>
          <p:cNvPr id="1618" name="Google Shape;1618;p137"/>
          <p:cNvSpPr txBox="1"/>
          <p:nvPr>
            <p:ph idx="3" type="body"/>
          </p:nvPr>
        </p:nvSpPr>
        <p:spPr>
          <a:xfrm>
            <a:off x="572125" y="5837275"/>
            <a:ext cx="23661300" cy="6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пределяем, кто наши пользователи;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проводим интервью: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список задач, которые они решают при помощи платформы;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частотность задач;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○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из каких шагов они состоят;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группируем и формируем Capabilities.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38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24" name="Google Shape;1624;p138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Всё ли нужно делать?</a:t>
            </a:r>
            <a:endParaRPr sz="14200"/>
          </a:p>
        </p:txBody>
      </p:sp>
      <p:pic>
        <p:nvPicPr>
          <p:cNvPr id="1625" name="Google Shape;1625;p138"/>
          <p:cNvPicPr preferRelativeResize="0"/>
          <p:nvPr/>
        </p:nvPicPr>
        <p:blipFill rotWithShape="1">
          <a:blip r:embed="rId3">
            <a:alphaModFix/>
          </a:blip>
          <a:srcRect b="3670" l="0" r="0" t="0"/>
          <a:stretch/>
        </p:blipFill>
        <p:spPr>
          <a:xfrm>
            <a:off x="6767575" y="4098175"/>
            <a:ext cx="8675426" cy="85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39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31" name="Google Shape;1631;p139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Всё ли нужно делать?</a:t>
            </a:r>
            <a:endParaRPr sz="14200"/>
          </a:p>
        </p:txBody>
      </p:sp>
      <p:sp>
        <p:nvSpPr>
          <p:cNvPr id="1632" name="Google Shape;1632;p139"/>
          <p:cNvSpPr txBox="1"/>
          <p:nvPr>
            <p:ph idx="3" type="body"/>
          </p:nvPr>
        </p:nvSpPr>
        <p:spPr>
          <a:xfrm>
            <a:off x="572125" y="3792021"/>
            <a:ext cx="23661300" cy="7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Проблема: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т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рудозатраты на реализацию/повышение уровня Capability могут быть выше, чем польза от нее.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40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38" name="Google Shape;1638;p140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Всё ли нужно делать?</a:t>
            </a:r>
            <a:endParaRPr sz="14200"/>
          </a:p>
        </p:txBody>
      </p:sp>
      <p:sp>
        <p:nvSpPr>
          <p:cNvPr id="1639" name="Google Shape;1639;p140"/>
          <p:cNvSpPr txBox="1"/>
          <p:nvPr>
            <p:ph idx="3" type="body"/>
          </p:nvPr>
        </p:nvSpPr>
        <p:spPr>
          <a:xfrm>
            <a:off x="572125" y="3792021"/>
            <a:ext cx="23661300" cy="8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Проблема: 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т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рудозатраты на реализацию/повышение уровня Capability могут быть выше, чем польза от нее.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Решение: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считаем ROI (окупаемость инвестиций) — отношение пользы (частотность использования ✕ снижение TTM) к трудозатратам.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* могут быть и другие значимые факторы.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41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1645" name="Google Shape;1645;p141"/>
          <p:cNvSpPr txBox="1"/>
          <p:nvPr>
            <p:ph idx="4294967295" type="body"/>
          </p:nvPr>
        </p:nvSpPr>
        <p:spPr>
          <a:xfrm>
            <a:off x="475575" y="1673420"/>
            <a:ext cx="177846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Как измерить пользу </a:t>
            </a: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12032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46" name="Google Shape;1646;p141"/>
          <p:cNvPicPr preferRelativeResize="0"/>
          <p:nvPr/>
        </p:nvPicPr>
        <p:blipFill rotWithShape="1">
          <a:blip r:embed="rId3">
            <a:alphaModFix/>
          </a:blip>
          <a:srcRect b="0" l="1242" r="2427" t="0"/>
          <a:stretch/>
        </p:blipFill>
        <p:spPr>
          <a:xfrm>
            <a:off x="6522850" y="4203875"/>
            <a:ext cx="11338300" cy="79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4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52" name="Google Shape;1652;p142"/>
          <p:cNvSpPr txBox="1"/>
          <p:nvPr>
            <p:ph idx="16" type="body"/>
          </p:nvPr>
        </p:nvSpPr>
        <p:spPr>
          <a:xfrm>
            <a:off x="572125" y="1622350"/>
            <a:ext cx="217533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Польза платформ</a:t>
            </a:r>
            <a:endParaRPr sz="14200"/>
          </a:p>
        </p:txBody>
      </p:sp>
      <p:sp>
        <p:nvSpPr>
          <p:cNvPr id="1653" name="Google Shape;1653;p142"/>
          <p:cNvSpPr txBox="1"/>
          <p:nvPr>
            <p:ph idx="3" type="body"/>
          </p:nvPr>
        </p:nvSpPr>
        <p:spPr>
          <a:xfrm>
            <a:off x="572125" y="4003725"/>
            <a:ext cx="23661300" cy="81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Набор метрик может быть уникальным, но важно понимать, какую ценность платформа несет для бизнеса: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поддержка новых продуктовых инициатив;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сокращение трудозатрат на выполнение каких-то действий;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ускорение запуска новых фич и продуктов;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&lt;то, что важно для вас&gt;.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43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59" name="Google Shape;1659;p143"/>
          <p:cNvSpPr txBox="1"/>
          <p:nvPr>
            <p:ph idx="16" type="body"/>
          </p:nvPr>
        </p:nvSpPr>
        <p:spPr>
          <a:xfrm>
            <a:off x="572125" y="1622350"/>
            <a:ext cx="217533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Общие метрики</a:t>
            </a:r>
            <a:endParaRPr sz="14200"/>
          </a:p>
        </p:txBody>
      </p:sp>
      <p:sp>
        <p:nvSpPr>
          <p:cNvPr id="1660" name="Google Shape;1660;p143"/>
          <p:cNvSpPr txBox="1"/>
          <p:nvPr>
            <p:ph idx="3" type="body"/>
          </p:nvPr>
        </p:nvSpPr>
        <p:spPr>
          <a:xfrm>
            <a:off x="572125" y="4003725"/>
            <a:ext cx="23661300" cy="81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Для всех платформ мы следим за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частотой использования Capabilities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удовлетворенностью пользователей платформой;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ТТМ и автономностью пользователей.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1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24" name="Google Shape;824;p81"/>
          <p:cNvSpPr txBox="1"/>
          <p:nvPr>
            <p:ph idx="13" type="body"/>
          </p:nvPr>
        </p:nvSpPr>
        <p:spPr>
          <a:xfrm>
            <a:off x="572126" y="1607467"/>
            <a:ext cx="172173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</a:pPr>
            <a:r>
              <a:rPr lang="en-US" sz="14200"/>
              <a:t>Авито сейчас</a:t>
            </a:r>
            <a:endParaRPr sz="14200"/>
          </a:p>
        </p:txBody>
      </p:sp>
      <p:sp>
        <p:nvSpPr>
          <p:cNvPr id="825" name="Google Shape;825;p81"/>
          <p:cNvSpPr txBox="1"/>
          <p:nvPr>
            <p:ph idx="3" type="body"/>
          </p:nvPr>
        </p:nvSpPr>
        <p:spPr>
          <a:xfrm>
            <a:off x="582950" y="3775250"/>
            <a:ext cx="19147800" cy="7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Множество горизонтальных команд, отвечающих за:</a:t>
            </a:r>
            <a:endParaRPr b="1"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опыт продавца;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опыт покупателя;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монетизацию;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поиск;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модерацию;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и на этом список не заканчивается!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oogle Shape;649;g298c0ab80aa_1_75" id="826" name="Google Shape;82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6794" y="7322000"/>
            <a:ext cx="5376149" cy="53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44"/>
          <p:cNvSpPr txBox="1"/>
          <p:nvPr>
            <p:ph idx="12" type="sldNum"/>
          </p:nvPr>
        </p:nvSpPr>
        <p:spPr>
          <a:xfrm>
            <a:off x="23415676" y="723767"/>
            <a:ext cx="3966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pic>
        <p:nvPicPr>
          <p:cNvPr id="1666" name="Google Shape;166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850" y="3443837"/>
            <a:ext cx="12950275" cy="68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45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72" name="Google Shape;1672;p145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О чем поговорили:</a:t>
            </a:r>
            <a:endParaRPr sz="14200"/>
          </a:p>
        </p:txBody>
      </p:sp>
      <p:sp>
        <p:nvSpPr>
          <p:cNvPr id="1673" name="Google Shape;1673;p145"/>
          <p:cNvSpPr txBox="1"/>
          <p:nvPr>
            <p:ph idx="3" type="body"/>
          </p:nvPr>
        </p:nvSpPr>
        <p:spPr>
          <a:xfrm>
            <a:off x="555879" y="3778258"/>
            <a:ext cx="23295900" cy="7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прошли путь от небольшого стартапа к большой компании;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столкнулись с проблемами масштабирования;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выделили вертикальные и горизонтальные функции;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столкнулись с проблемой низкого ТТМ и перегруженности горизонталей;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начали делать платформы;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52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100"/>
              <a:buFont typeface="Helvetica Neue"/>
              <a:buChar char="●"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обсудили, как их развивать и измерять эффективность. 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46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679" name="Google Shape;1679;p146"/>
          <p:cNvSpPr txBox="1"/>
          <p:nvPr>
            <p:ph idx="16" type="body"/>
          </p:nvPr>
        </p:nvSpPr>
        <p:spPr>
          <a:xfrm>
            <a:off x="572125" y="1622350"/>
            <a:ext cx="217533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41"/>
              <a:buFont typeface="Helvetica Neue"/>
              <a:buNone/>
            </a:pPr>
            <a:r>
              <a:rPr lang="en-US" sz="14200"/>
              <a:t>Вместо выводов</a:t>
            </a:r>
            <a:endParaRPr sz="14200"/>
          </a:p>
        </p:txBody>
      </p:sp>
      <p:sp>
        <p:nvSpPr>
          <p:cNvPr id="1680" name="Google Shape;1680;p146"/>
          <p:cNvSpPr txBox="1"/>
          <p:nvPr>
            <p:ph idx="3" type="body"/>
          </p:nvPr>
        </p:nvSpPr>
        <p:spPr>
          <a:xfrm>
            <a:off x="455616" y="3778258"/>
            <a:ext cx="23295900" cy="7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Платформы — это не 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серебряная</a:t>
            </a: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 пуля: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 прежде чем бежать их делать, нужно понимать проблемы, которые мы хотим решать и кому они мешают.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latin typeface="Helvetica Neue"/>
                <a:ea typeface="Helvetica Neue"/>
                <a:cs typeface="Helvetica Neue"/>
                <a:sym typeface="Helvetica Neue"/>
              </a:rPr>
              <a:t>Если решили делать платформы</a:t>
            </a: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, то нужно развивать их системно, отталкиваясь от потребностей пользователей и используя продуктовый подход.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1" name="Google Shape;168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075" y="8795300"/>
            <a:ext cx="4589399" cy="45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47"/>
          <p:cNvSpPr txBox="1"/>
          <p:nvPr>
            <p:ph idx="12" type="sldNum"/>
          </p:nvPr>
        </p:nvSpPr>
        <p:spPr>
          <a:xfrm>
            <a:off x="23352176" y="6983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1687" name="Google Shape;1687;p147"/>
          <p:cNvSpPr txBox="1"/>
          <p:nvPr>
            <p:ph idx="1" type="body"/>
          </p:nvPr>
        </p:nvSpPr>
        <p:spPr>
          <a:xfrm>
            <a:off x="636035" y="4108083"/>
            <a:ext cx="9305349" cy="1747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rPr lang="en-US"/>
              <a:t>Евгений Толмачев</a:t>
            </a:r>
            <a:endParaRPr/>
          </a:p>
        </p:txBody>
      </p:sp>
      <p:sp>
        <p:nvSpPr>
          <p:cNvPr id="1688" name="Google Shape;1688;p147"/>
          <p:cNvSpPr txBox="1"/>
          <p:nvPr>
            <p:ph idx="2" type="body"/>
          </p:nvPr>
        </p:nvSpPr>
        <p:spPr>
          <a:xfrm>
            <a:off x="691500" y="6026751"/>
            <a:ext cx="853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Руководитель разработки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юнита FullBase</a:t>
            </a:r>
            <a:endParaRPr/>
          </a:p>
        </p:txBody>
      </p:sp>
      <p:sp>
        <p:nvSpPr>
          <p:cNvPr id="1689" name="Google Shape;1689;p147"/>
          <p:cNvSpPr txBox="1"/>
          <p:nvPr>
            <p:ph idx="3" type="body"/>
          </p:nvPr>
        </p:nvSpPr>
        <p:spPr>
          <a:xfrm>
            <a:off x="2627954" y="11836502"/>
            <a:ext cx="8535901" cy="64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@tolmachofof</a:t>
            </a:r>
            <a:endParaRPr/>
          </a:p>
        </p:txBody>
      </p:sp>
      <p:sp>
        <p:nvSpPr>
          <p:cNvPr id="1690" name="Google Shape;1690;p147"/>
          <p:cNvSpPr txBox="1"/>
          <p:nvPr>
            <p:ph idx="4" type="body"/>
          </p:nvPr>
        </p:nvSpPr>
        <p:spPr>
          <a:xfrm>
            <a:off x="12462307" y="4529337"/>
            <a:ext cx="86670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Тут должна быть умная мысль, но я ее не придумал</a:t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2"/>
          <p:cNvSpPr txBox="1"/>
          <p:nvPr>
            <p:ph idx="12" type="sldNum"/>
          </p:nvPr>
        </p:nvSpPr>
        <p:spPr>
          <a:xfrm>
            <a:off x="22892959" y="661372"/>
            <a:ext cx="836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fld id="{00000000-1234-1234-1234-123412341234}" type="slidenum">
              <a:rPr lang="en-US" sz="23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832" name="Google Shape;832;p82"/>
          <p:cNvSpPr txBox="1"/>
          <p:nvPr>
            <p:ph idx="1" type="body"/>
          </p:nvPr>
        </p:nvSpPr>
        <p:spPr>
          <a:xfrm>
            <a:off x="598568" y="8507110"/>
            <a:ext cx="5770800" cy="4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Мы используем микросервисную архитектуру и умеем ее готовить. У нас есть PaaS, который позволяет нам сокращать разработку и запуск новых сервисов до нескольких дней 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и даже часов.</a:t>
            </a:r>
            <a:endParaRPr/>
          </a:p>
        </p:txBody>
      </p:sp>
      <p:sp>
        <p:nvSpPr>
          <p:cNvPr id="833" name="Google Shape;833;p82"/>
          <p:cNvSpPr txBox="1"/>
          <p:nvPr>
            <p:ph idx="2" type="body"/>
          </p:nvPr>
        </p:nvSpPr>
        <p:spPr>
          <a:xfrm>
            <a:off x="8896968" y="8507109"/>
            <a:ext cx="5770800" cy="2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У нас есть как продуктовые, так и платформенные команды. Одни развивают продукт, 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другие — горизонтальные решения.</a:t>
            </a:r>
            <a:endParaRPr/>
          </a:p>
        </p:txBody>
      </p:sp>
      <p:sp>
        <p:nvSpPr>
          <p:cNvPr id="834" name="Google Shape;834;p82"/>
          <p:cNvSpPr txBox="1"/>
          <p:nvPr>
            <p:ph idx="7" type="body"/>
          </p:nvPr>
        </p:nvSpPr>
        <p:spPr>
          <a:xfrm>
            <a:off x="484943" y="6553822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B4CFF"/>
              </a:buClr>
              <a:buSzPts val="6507"/>
              <a:buFont typeface="Helvetica Neue"/>
              <a:buNone/>
            </a:pPr>
            <a:r>
              <a:rPr b="1" lang="en-US" sz="5100">
                <a:solidFill>
                  <a:srgbClr val="7B4C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 тысяч микросервисов</a:t>
            </a:r>
            <a:endParaRPr sz="5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B4CFF"/>
              </a:buClr>
              <a:buSzPts val="1809"/>
              <a:buFont typeface="Helvetica Neue"/>
              <a:buNone/>
            </a:pPr>
            <a:r>
              <a:t/>
            </a:r>
            <a:endParaRPr sz="5100"/>
          </a:p>
        </p:txBody>
      </p:sp>
      <p:sp>
        <p:nvSpPr>
          <p:cNvPr id="835" name="Google Shape;835;p82"/>
          <p:cNvSpPr txBox="1"/>
          <p:nvPr>
            <p:ph idx="8" type="body"/>
          </p:nvPr>
        </p:nvSpPr>
        <p:spPr>
          <a:xfrm>
            <a:off x="8896968" y="6528439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948"/>
              </a:buClr>
              <a:buSzPts val="2585"/>
              <a:buFont typeface="Helvetica Neue"/>
              <a:buNone/>
            </a:pPr>
            <a:r>
              <a:rPr b="1" lang="en-US" sz="5100">
                <a:solidFill>
                  <a:srgbClr val="FE694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 сотен команд разработки</a:t>
            </a:r>
            <a:endParaRPr sz="5100">
              <a:solidFill>
                <a:srgbClr val="FE6948"/>
              </a:solidFill>
            </a:endParaRPr>
          </a:p>
        </p:txBody>
      </p:sp>
      <p:sp>
        <p:nvSpPr>
          <p:cNvPr id="836" name="Google Shape;836;p82"/>
          <p:cNvSpPr txBox="1"/>
          <p:nvPr>
            <p:ph idx="13" type="body"/>
          </p:nvPr>
        </p:nvSpPr>
        <p:spPr>
          <a:xfrm>
            <a:off x="572126" y="1602506"/>
            <a:ext cx="172173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35"/>
              <a:buFont typeface="Helvetica Neue"/>
              <a:buNone/>
            </a:pPr>
            <a:r>
              <a:rPr lang="en-US" sz="14200"/>
              <a:t>Авито сейчас</a:t>
            </a:r>
            <a:endParaRPr sz="14200"/>
          </a:p>
        </p:txBody>
      </p:sp>
      <p:pic>
        <p:nvPicPr>
          <p:cNvPr id="837" name="Google Shape;8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4875" y="305025"/>
            <a:ext cx="6025125" cy="60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2"/>
          <p:cNvSpPr txBox="1"/>
          <p:nvPr>
            <p:ph idx="9" type="body"/>
          </p:nvPr>
        </p:nvSpPr>
        <p:spPr>
          <a:xfrm>
            <a:off x="17126792" y="6515739"/>
            <a:ext cx="6590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E973"/>
              </a:buClr>
              <a:buSzPts val="2585"/>
              <a:buFont typeface="Helvetica Neue"/>
              <a:buNone/>
            </a:pPr>
            <a:r>
              <a:rPr b="1" lang="en-US" sz="5100">
                <a:solidFill>
                  <a:srgbClr val="30E9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Несколько десятков платформ</a:t>
            </a:r>
            <a:endParaRPr b="1" sz="5100">
              <a:solidFill>
                <a:srgbClr val="30E9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E973"/>
              </a:buClr>
              <a:buSzPts val="2585"/>
              <a:buFont typeface="Helvetica Neue"/>
              <a:buNone/>
            </a:pPr>
            <a:r>
              <a:t/>
            </a:r>
            <a:endParaRPr b="1" sz="5100">
              <a:solidFill>
                <a:srgbClr val="30E9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9" name="Google Shape;839;p82"/>
          <p:cNvSpPr txBox="1"/>
          <p:nvPr>
            <p:ph idx="2" type="body"/>
          </p:nvPr>
        </p:nvSpPr>
        <p:spPr>
          <a:xfrm>
            <a:off x="17195368" y="8507109"/>
            <a:ext cx="5770800" cy="2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 sz="2800">
                <a:latin typeface="Helvetica Neue"/>
                <a:ea typeface="Helvetica Neue"/>
                <a:cs typeface="Helvetica Neue"/>
                <a:sym typeface="Helvetica Neue"/>
              </a:rPr>
              <a:t>Платформенные решения позволяют нам повышать автономность команд разработки и сокращать ТТМ запуска новых фичей.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3"/>
          <p:cNvSpPr txBox="1"/>
          <p:nvPr>
            <p:ph idx="12" type="sldNum"/>
          </p:nvPr>
        </p:nvSpPr>
        <p:spPr>
          <a:xfrm>
            <a:off x="23415676" y="723767"/>
            <a:ext cx="396749" cy="41173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fld id="{00000000-1234-1234-1234-123412341234}" type="slidenum">
              <a:rPr b="1" lang="en-US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/>
          </a:p>
        </p:txBody>
      </p:sp>
      <p:sp>
        <p:nvSpPr>
          <p:cNvPr id="845" name="Google Shape;845;p83"/>
          <p:cNvSpPr txBox="1"/>
          <p:nvPr>
            <p:ph idx="4294967295" type="body"/>
          </p:nvPr>
        </p:nvSpPr>
        <p:spPr>
          <a:xfrm>
            <a:off x="475575" y="1673420"/>
            <a:ext cx="18697200" cy="5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32"/>
              <a:buFont typeface="Helvetica Neue"/>
              <a:buNone/>
            </a:pPr>
            <a:r>
              <a:rPr b="1" lang="en-US" sz="12032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Зачем нам делать какие-то платформы?</a:t>
            </a:r>
            <a:endParaRPr b="1" sz="12032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